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46"/>
  </p:handoutMasterIdLst>
  <p:sldIdLst>
    <p:sldId id="313" r:id="rId2"/>
    <p:sldId id="259" r:id="rId3"/>
    <p:sldId id="284" r:id="rId4"/>
    <p:sldId id="481" r:id="rId5"/>
    <p:sldId id="482" r:id="rId6"/>
    <p:sldId id="483" r:id="rId7"/>
    <p:sldId id="484" r:id="rId8"/>
    <p:sldId id="485" r:id="rId9"/>
    <p:sldId id="536" r:id="rId10"/>
    <p:sldId id="537" r:id="rId11"/>
    <p:sldId id="533" r:id="rId12"/>
    <p:sldId id="535" r:id="rId13"/>
    <p:sldId id="285" r:id="rId14"/>
    <p:sldId id="462" r:id="rId15"/>
    <p:sldId id="464" r:id="rId16"/>
    <p:sldId id="463" r:id="rId17"/>
    <p:sldId id="363" r:id="rId18"/>
    <p:sldId id="446" r:id="rId19"/>
    <p:sldId id="474" r:id="rId20"/>
    <p:sldId id="475" r:id="rId21"/>
    <p:sldId id="476" r:id="rId22"/>
    <p:sldId id="477" r:id="rId23"/>
    <p:sldId id="478" r:id="rId24"/>
    <p:sldId id="479" r:id="rId25"/>
    <p:sldId id="480" r:id="rId26"/>
    <p:sldId id="456" r:id="rId27"/>
    <p:sldId id="458" r:id="rId28"/>
    <p:sldId id="459" r:id="rId29"/>
    <p:sldId id="465" r:id="rId30"/>
    <p:sldId id="460" r:id="rId31"/>
    <p:sldId id="461" r:id="rId32"/>
    <p:sldId id="466" r:id="rId33"/>
    <p:sldId id="467" r:id="rId34"/>
    <p:sldId id="468" r:id="rId35"/>
    <p:sldId id="469" r:id="rId36"/>
    <p:sldId id="470" r:id="rId37"/>
    <p:sldId id="471" r:id="rId38"/>
    <p:sldId id="457" r:id="rId39"/>
    <p:sldId id="433" r:id="rId40"/>
    <p:sldId id="472" r:id="rId41"/>
    <p:sldId id="473" r:id="rId42"/>
    <p:sldId id="288" r:id="rId43"/>
    <p:sldId id="325" r:id="rId44"/>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旭" initials="高旭" lastIdx="1" clrIdx="0"/>
  <p:cmAuthor id="2" name="c c" initials="cc" lastIdx="1" clrIdx="1"/>
  <p:cmAuthor id="3" name="孙逸涵" initials="孙逸涵" lastIdx="1" clrIdx="2">
    <p:extLst>
      <p:ext uri="{19B8F6BF-5375-455C-9EA6-DF929625EA0E}">
        <p15:presenceInfo xmlns:p15="http://schemas.microsoft.com/office/powerpoint/2012/main" userId="S::12012128@mail.sustech.edu.cn::13f77808-610f-4ab3-abed-5867f71982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7C6"/>
    <a:srgbClr val="2780AA"/>
    <a:srgbClr val="000B22"/>
    <a:srgbClr val="1D4865"/>
    <a:srgbClr val="001746"/>
    <a:srgbClr val="51B3CD"/>
    <a:srgbClr val="1B4367"/>
    <a:srgbClr val="1D4971"/>
    <a:srgbClr val="83C2DB"/>
    <a:srgbClr val="298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51637" autoAdjust="0"/>
  </p:normalViewPr>
  <p:slideViewPr>
    <p:cSldViewPr snapToGrid="0">
      <p:cViewPr varScale="1">
        <p:scale>
          <a:sx n="114" d="100"/>
          <a:sy n="114" d="100"/>
        </p:scale>
        <p:origin x="557" y="82"/>
      </p:cViewPr>
      <p:guideLst>
        <p:guide orient="horz" pos="1631"/>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中国的</a:t>
            </a:r>
            <a:r>
              <a:rPr lang="en-US" altLang="zh-CN" b="0" i="0" dirty="0">
                <a:solidFill>
                  <a:srgbClr val="333333"/>
                </a:solidFill>
                <a:effectLst/>
                <a:latin typeface="Helvetica Neue"/>
              </a:rPr>
              <a:t>UWB</a:t>
            </a:r>
            <a:r>
              <a:rPr lang="zh-CN" altLang="en-US" b="0" i="0" dirty="0">
                <a:solidFill>
                  <a:srgbClr val="333333"/>
                </a:solidFill>
                <a:effectLst/>
                <a:latin typeface="Helvetica Neue"/>
              </a:rPr>
              <a:t>标准采用了</a:t>
            </a:r>
            <a:r>
              <a:rPr lang="en-US" altLang="zh-CN" b="0" i="0" dirty="0">
                <a:solidFill>
                  <a:srgbClr val="333333"/>
                </a:solidFill>
                <a:effectLst/>
                <a:latin typeface="Helvetica Neue"/>
              </a:rPr>
              <a:t>OFDM</a:t>
            </a:r>
            <a:r>
              <a:rPr lang="zh-CN" altLang="en-US" b="0" i="0" dirty="0">
                <a:solidFill>
                  <a:srgbClr val="333333"/>
                </a:solidFill>
                <a:effectLst/>
                <a:latin typeface="Helvetica Neue"/>
              </a:rPr>
              <a:t>双载波技术</a:t>
            </a:r>
            <a:r>
              <a:rPr lang="en-US" altLang="zh-CN" b="0" i="0" dirty="0">
                <a:solidFill>
                  <a:srgbClr val="333333"/>
                </a:solidFill>
                <a:effectLst/>
                <a:latin typeface="Helvetica Neue"/>
              </a:rPr>
              <a:t>,</a:t>
            </a:r>
            <a:r>
              <a:rPr lang="zh-CN" altLang="en-US" b="0" i="0" dirty="0">
                <a:solidFill>
                  <a:srgbClr val="333333"/>
                </a:solidFill>
                <a:effectLst/>
                <a:latin typeface="Helvetica Neue"/>
              </a:rPr>
              <a:t>包含两个载波的</a:t>
            </a:r>
            <a:r>
              <a:rPr lang="en-US" altLang="zh-CN" b="0" i="0" dirty="0">
                <a:solidFill>
                  <a:srgbClr val="333333"/>
                </a:solidFill>
                <a:effectLst/>
                <a:latin typeface="Helvetica Neue"/>
              </a:rPr>
              <a:t>OFDM</a:t>
            </a:r>
            <a:r>
              <a:rPr lang="zh-CN" altLang="en-US" b="0" i="0" dirty="0">
                <a:solidFill>
                  <a:srgbClr val="333333"/>
                </a:solidFill>
                <a:effectLst/>
                <a:latin typeface="Helvetica Neue"/>
              </a:rPr>
              <a:t>超宽带信号进行数据传输</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数字音频广播 </a:t>
            </a:r>
            <a:r>
              <a:rPr lang="en-US" altLang="zh-CN" b="0" i="0" dirty="0">
                <a:solidFill>
                  <a:srgbClr val="333333"/>
                </a:solidFill>
                <a:effectLst/>
                <a:latin typeface="Helvetica Neue"/>
              </a:rPr>
              <a:t>(DAB)</a:t>
            </a:r>
          </a:p>
          <a:p>
            <a:r>
              <a:rPr lang="en-US" altLang="zh-CN" dirty="0"/>
              <a:t>HiperLAN</a:t>
            </a:r>
            <a:r>
              <a:rPr lang="zh-CN" altLang="en-US" dirty="0"/>
              <a:t>是一种在欧洲应用的无线局域网通讯标准的一个子集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60175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15983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362604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中国的</a:t>
            </a:r>
            <a:r>
              <a:rPr lang="en-US" altLang="zh-CN" b="0" i="0" dirty="0">
                <a:solidFill>
                  <a:srgbClr val="333333"/>
                </a:solidFill>
                <a:effectLst/>
                <a:latin typeface="Helvetica Neue"/>
              </a:rPr>
              <a:t>UWB</a:t>
            </a:r>
            <a:r>
              <a:rPr lang="zh-CN" altLang="en-US" b="0" i="0" dirty="0">
                <a:solidFill>
                  <a:srgbClr val="333333"/>
                </a:solidFill>
                <a:effectLst/>
                <a:latin typeface="Helvetica Neue"/>
              </a:rPr>
              <a:t>标准采用了</a:t>
            </a:r>
            <a:r>
              <a:rPr lang="en-US" altLang="zh-CN" b="0" i="0" dirty="0">
                <a:solidFill>
                  <a:srgbClr val="333333"/>
                </a:solidFill>
                <a:effectLst/>
                <a:latin typeface="Helvetica Neue"/>
              </a:rPr>
              <a:t>OFDM</a:t>
            </a:r>
            <a:r>
              <a:rPr lang="zh-CN" altLang="en-US" b="0" i="0" dirty="0">
                <a:solidFill>
                  <a:srgbClr val="333333"/>
                </a:solidFill>
                <a:effectLst/>
                <a:latin typeface="Helvetica Neue"/>
              </a:rPr>
              <a:t>双载波技术</a:t>
            </a:r>
            <a:r>
              <a:rPr lang="en-US" altLang="zh-CN" b="0" i="0" dirty="0">
                <a:solidFill>
                  <a:srgbClr val="333333"/>
                </a:solidFill>
                <a:effectLst/>
                <a:latin typeface="Helvetica Neue"/>
              </a:rPr>
              <a:t>,</a:t>
            </a:r>
            <a:r>
              <a:rPr lang="zh-CN" altLang="en-US" b="0" i="0" dirty="0">
                <a:solidFill>
                  <a:srgbClr val="333333"/>
                </a:solidFill>
                <a:effectLst/>
                <a:latin typeface="Helvetica Neue"/>
              </a:rPr>
              <a:t>包含两个载波的</a:t>
            </a:r>
            <a:r>
              <a:rPr lang="en-US" altLang="zh-CN" b="0" i="0" dirty="0">
                <a:solidFill>
                  <a:srgbClr val="333333"/>
                </a:solidFill>
                <a:effectLst/>
                <a:latin typeface="Helvetica Neue"/>
              </a:rPr>
              <a:t>OFDM</a:t>
            </a:r>
            <a:r>
              <a:rPr lang="zh-CN" altLang="en-US" b="0" i="0" dirty="0">
                <a:solidFill>
                  <a:srgbClr val="333333"/>
                </a:solidFill>
                <a:effectLst/>
                <a:latin typeface="Helvetica Neue"/>
              </a:rPr>
              <a:t>超宽带信号进行数据传输</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数字音频广播 </a:t>
            </a:r>
            <a:r>
              <a:rPr lang="en-US" altLang="zh-CN" b="0" i="0" dirty="0">
                <a:solidFill>
                  <a:srgbClr val="333333"/>
                </a:solidFill>
                <a:effectLst/>
                <a:latin typeface="Helvetica Neue"/>
              </a:rPr>
              <a:t>(DAB)</a:t>
            </a:r>
          </a:p>
          <a:p>
            <a:r>
              <a:rPr lang="en-US" altLang="zh-CN" dirty="0"/>
              <a:t>HiperLAN</a:t>
            </a:r>
            <a:r>
              <a:rPr lang="zh-CN" altLang="en-US" dirty="0"/>
              <a:t>是一种在欧洲应用的无线局域网通讯标准的一个子集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中国的</a:t>
            </a:r>
            <a:r>
              <a:rPr lang="en-US" altLang="zh-CN" b="0" i="0" dirty="0">
                <a:solidFill>
                  <a:srgbClr val="333333"/>
                </a:solidFill>
                <a:effectLst/>
                <a:latin typeface="Helvetica Neue"/>
              </a:rPr>
              <a:t>UWB</a:t>
            </a:r>
            <a:r>
              <a:rPr lang="zh-CN" altLang="en-US" b="0" i="0" dirty="0">
                <a:solidFill>
                  <a:srgbClr val="333333"/>
                </a:solidFill>
                <a:effectLst/>
                <a:latin typeface="Helvetica Neue"/>
              </a:rPr>
              <a:t>标准采用了</a:t>
            </a:r>
            <a:r>
              <a:rPr lang="en-US" altLang="zh-CN" b="0" i="0" dirty="0">
                <a:solidFill>
                  <a:srgbClr val="333333"/>
                </a:solidFill>
                <a:effectLst/>
                <a:latin typeface="Helvetica Neue"/>
              </a:rPr>
              <a:t>OFDM</a:t>
            </a:r>
            <a:r>
              <a:rPr lang="zh-CN" altLang="en-US" b="0" i="0" dirty="0">
                <a:solidFill>
                  <a:srgbClr val="333333"/>
                </a:solidFill>
                <a:effectLst/>
                <a:latin typeface="Helvetica Neue"/>
              </a:rPr>
              <a:t>双载波技术</a:t>
            </a:r>
            <a:r>
              <a:rPr lang="en-US" altLang="zh-CN" b="0" i="0" dirty="0">
                <a:solidFill>
                  <a:srgbClr val="333333"/>
                </a:solidFill>
                <a:effectLst/>
                <a:latin typeface="Helvetica Neue"/>
              </a:rPr>
              <a:t>,</a:t>
            </a:r>
            <a:r>
              <a:rPr lang="zh-CN" altLang="en-US" b="0" i="0" dirty="0">
                <a:solidFill>
                  <a:srgbClr val="333333"/>
                </a:solidFill>
                <a:effectLst/>
                <a:latin typeface="Helvetica Neue"/>
              </a:rPr>
              <a:t>包含两个载波的</a:t>
            </a:r>
            <a:r>
              <a:rPr lang="en-US" altLang="zh-CN" b="0" i="0" dirty="0">
                <a:solidFill>
                  <a:srgbClr val="333333"/>
                </a:solidFill>
                <a:effectLst/>
                <a:latin typeface="Helvetica Neue"/>
              </a:rPr>
              <a:t>OFDM</a:t>
            </a:r>
            <a:r>
              <a:rPr lang="zh-CN" altLang="en-US" b="0" i="0" dirty="0">
                <a:solidFill>
                  <a:srgbClr val="333333"/>
                </a:solidFill>
                <a:effectLst/>
                <a:latin typeface="Helvetica Neue"/>
              </a:rPr>
              <a:t>超宽带信号进行数据传输</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数字音频广播 </a:t>
            </a:r>
            <a:r>
              <a:rPr lang="en-US" altLang="zh-CN" b="0" i="0" dirty="0">
                <a:solidFill>
                  <a:srgbClr val="333333"/>
                </a:solidFill>
                <a:effectLst/>
                <a:latin typeface="Helvetica Neue"/>
              </a:rPr>
              <a:t>(DAB)</a:t>
            </a:r>
          </a:p>
          <a:p>
            <a:r>
              <a:rPr lang="en-US" altLang="zh-CN" dirty="0"/>
              <a:t>HiperLAN</a:t>
            </a:r>
            <a:r>
              <a:rPr lang="zh-CN" altLang="en-US" dirty="0"/>
              <a:t>是一种在欧洲应用的无线局域网通讯标准的一个子集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2023/5/31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0.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16.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0.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tags" Target="../tags/tag10.xml"/><Relationship Id="rId7" Type="http://schemas.openxmlformats.org/officeDocument/2006/relationships/image" Target="../media/image7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2.jpeg"/><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8.GIF"/></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154707" y="675949"/>
            <a:ext cx="5463529" cy="1054135"/>
          </a:xfrm>
          <a:prstGeom prst="rect">
            <a:avLst/>
          </a:prstGeom>
          <a:noFill/>
        </p:spPr>
        <p:txBody>
          <a:bodyPr wrap="square" lIns="68580" tIns="34290" rIns="68580" bIns="34290" rtlCol="0">
            <a:spAutoFit/>
          </a:bodyPr>
          <a:lstStyle/>
          <a:p>
            <a:pPr lvl="0" algn="ctr">
              <a:defRPr/>
            </a:pPr>
            <a:r>
              <a:rPr lang="en-US" altLang="zh-CN" sz="3200" b="1" dirty="0">
                <a:solidFill>
                  <a:srgbClr val="1B4367"/>
                </a:solidFill>
                <a:latin typeface="微软雅黑" panose="020B0503020204020204" charset="-122"/>
                <a:ea typeface="微软雅黑" panose="020B0503020204020204" charset="-122"/>
                <a:cs typeface="+mn-ea"/>
                <a:sym typeface="+mn-lt"/>
              </a:rPr>
              <a:t>Design of Modern Communication Systems</a:t>
            </a:r>
            <a:endParaRPr kumimoji="0" lang="zh-CN" altLang="en-US" sz="3200" b="1" i="0" u="none" strike="noStrike" kern="1200" cap="none" spc="0" normalizeH="0" baseline="0" noProof="0" dirty="0">
              <a:ln>
                <a:noFill/>
              </a:ln>
              <a:solidFill>
                <a:srgbClr val="1B4367"/>
              </a:solidFill>
              <a:effectLst/>
              <a:uLnTx/>
              <a:uFillTx/>
              <a:latin typeface="微软雅黑" panose="020B0503020204020204" charset="-122"/>
              <a:ea typeface="微软雅黑" panose="020B0503020204020204" charset="-122"/>
              <a:cs typeface="+mn-ea"/>
              <a:sym typeface="+mn-lt"/>
            </a:endParaRPr>
          </a:p>
        </p:txBody>
      </p:sp>
      <p:sp>
        <p:nvSpPr>
          <p:cNvPr id="3075" name="文本框 3074"/>
          <p:cNvSpPr txBox="1"/>
          <p:nvPr/>
        </p:nvSpPr>
        <p:spPr>
          <a:xfrm>
            <a:off x="3154707" y="2946587"/>
            <a:ext cx="2971447" cy="1503104"/>
          </a:xfrm>
          <a:prstGeom prst="rect">
            <a:avLst/>
          </a:prstGeom>
          <a:noFill/>
          <a:ln w="9525">
            <a:noFill/>
            <a:miter/>
          </a:ln>
          <a:effectLst/>
        </p:spPr>
        <p:txBody>
          <a:bodyPr vert="horz" wrap="square" lIns="68580" tIns="34290" rIns="68580" bIns="34290" anchor="t">
            <a:spAutoFit/>
          </a:bodyPr>
          <a:lstStyle/>
          <a:p>
            <a:pPr lvl="0" eaLnBrk="0" hangingPunct="0">
              <a:lnSpc>
                <a:spcPct val="150000"/>
              </a:lnSpc>
              <a:defRPr/>
            </a:pPr>
            <a:r>
              <a:rPr lang="en-US" altLang="zh-CN" sz="1600" b="1" dirty="0">
                <a:solidFill>
                  <a:srgbClr val="1D4865"/>
                </a:solidFill>
                <a:latin typeface="微软雅黑" panose="020B0503020204020204" charset="-122"/>
                <a:ea typeface="微软雅黑" panose="020B0503020204020204" charset="-122"/>
                <a:cs typeface="+mn-ea"/>
                <a:sym typeface="+mn-lt"/>
              </a:rPr>
              <a:t>Presenters: </a:t>
            </a:r>
            <a:r>
              <a:rPr lang="en-US" altLang="zh-CN" sz="1600" dirty="0">
                <a:solidFill>
                  <a:srgbClr val="1D4865"/>
                </a:solidFill>
                <a:latin typeface="微软雅黑" panose="020B0503020204020204" charset="-122"/>
                <a:ea typeface="微软雅黑" panose="020B0503020204020204" charset="-122"/>
                <a:cs typeface="+mn-ea"/>
                <a:sym typeface="+mn-lt"/>
              </a:rPr>
              <a:t>12012128 </a:t>
            </a:r>
            <a:r>
              <a:rPr lang="zh-CN" altLang="en-US" sz="1600" dirty="0">
                <a:solidFill>
                  <a:srgbClr val="1D4865"/>
                </a:solidFill>
                <a:latin typeface="微软雅黑" panose="020B0503020204020204" charset="-122"/>
                <a:ea typeface="微软雅黑" panose="020B0503020204020204" charset="-122"/>
                <a:cs typeface="+mn-ea"/>
                <a:sym typeface="+mn-lt"/>
              </a:rPr>
              <a:t>孙逸涵</a:t>
            </a:r>
            <a:endParaRPr lang="en-US" altLang="zh-CN" sz="1600" dirty="0">
              <a:solidFill>
                <a:srgbClr val="1D4865"/>
              </a:solidFill>
              <a:latin typeface="微软雅黑" panose="020B0503020204020204" charset="-122"/>
              <a:ea typeface="微软雅黑" panose="020B0503020204020204" charset="-122"/>
              <a:cs typeface="+mn-ea"/>
              <a:sym typeface="+mn-lt"/>
            </a:endParaRPr>
          </a:p>
          <a:p>
            <a:pPr lvl="0" eaLnBrk="0" hangingPunct="0">
              <a:lnSpc>
                <a:spcPct val="150000"/>
              </a:lnSpc>
              <a:defRPr/>
            </a:pPr>
            <a:r>
              <a:rPr lang="en-US" altLang="zh-CN" sz="1600" dirty="0">
                <a:solidFill>
                  <a:srgbClr val="1D4865"/>
                </a:solidFill>
                <a:latin typeface="微软雅黑" panose="020B0503020204020204" charset="-122"/>
                <a:ea typeface="微软雅黑" panose="020B0503020204020204" charset="-122"/>
                <a:cs typeface="+mn-ea"/>
                <a:sym typeface="+mn-lt"/>
              </a:rPr>
              <a:t>                    12011923 </a:t>
            </a:r>
            <a:r>
              <a:rPr lang="zh-CN" altLang="en-US" sz="1600" dirty="0">
                <a:solidFill>
                  <a:srgbClr val="1D4865"/>
                </a:solidFill>
                <a:latin typeface="微软雅黑" panose="020B0503020204020204" charset="-122"/>
                <a:ea typeface="微软雅黑" panose="020B0503020204020204" charset="-122"/>
                <a:cs typeface="+mn-ea"/>
                <a:sym typeface="+mn-lt"/>
              </a:rPr>
              <a:t>张旭东</a:t>
            </a:r>
            <a:endParaRPr lang="en-US" altLang="zh-CN" sz="1600" dirty="0">
              <a:solidFill>
                <a:srgbClr val="1D4865"/>
              </a:solidFill>
              <a:latin typeface="微软雅黑" panose="020B0503020204020204" charset="-122"/>
              <a:ea typeface="微软雅黑" panose="020B0503020204020204" charset="-122"/>
              <a:cs typeface="+mn-ea"/>
              <a:sym typeface="+mn-lt"/>
            </a:endParaRPr>
          </a:p>
          <a:p>
            <a:pPr lvl="0" eaLnBrk="0" hangingPunct="0">
              <a:lnSpc>
                <a:spcPct val="150000"/>
              </a:lnSpc>
              <a:defRPr/>
            </a:pPr>
            <a:r>
              <a:rPr lang="en-US" altLang="zh-CN" sz="1600" dirty="0">
                <a:solidFill>
                  <a:srgbClr val="1D4865"/>
                </a:solidFill>
                <a:latin typeface="微软雅黑" panose="020B0503020204020204" charset="-122"/>
                <a:ea typeface="微软雅黑" panose="020B0503020204020204" charset="-122"/>
                <a:cs typeface="+mn-ea"/>
                <a:sym typeface="+mn-lt"/>
              </a:rPr>
              <a:t>                    12011442 </a:t>
            </a:r>
            <a:r>
              <a:rPr lang="zh-CN" altLang="en-US" sz="1600" dirty="0">
                <a:solidFill>
                  <a:srgbClr val="1D4865"/>
                </a:solidFill>
                <a:latin typeface="微软雅黑" panose="020B0503020204020204" charset="-122"/>
                <a:ea typeface="微软雅黑" panose="020B0503020204020204" charset="-122"/>
                <a:cs typeface="+mn-ea"/>
                <a:sym typeface="+mn-lt"/>
              </a:rPr>
              <a:t>周若雨</a:t>
            </a:r>
            <a:endParaRPr lang="en-US" altLang="zh-CN" sz="1600" dirty="0">
              <a:solidFill>
                <a:srgbClr val="1D4865"/>
              </a:solidFill>
              <a:latin typeface="微软雅黑" panose="020B0503020204020204" charset="-122"/>
              <a:ea typeface="微软雅黑" panose="020B0503020204020204" charset="-122"/>
              <a:cs typeface="+mn-ea"/>
              <a:sym typeface="+mn-lt"/>
            </a:endParaRPr>
          </a:p>
          <a:p>
            <a:pPr lvl="0" eaLnBrk="0" hangingPunct="0">
              <a:lnSpc>
                <a:spcPct val="150000"/>
              </a:lnSpc>
              <a:defRPr/>
            </a:pPr>
            <a:r>
              <a:rPr lang="en-US" altLang="zh-CN" sz="1600" dirty="0">
                <a:solidFill>
                  <a:srgbClr val="1D4865"/>
                </a:solidFill>
                <a:latin typeface="微软雅黑" panose="020B0503020204020204" charset="-122"/>
                <a:ea typeface="微软雅黑" panose="020B0503020204020204" charset="-122"/>
                <a:cs typeface="+mn-ea"/>
                <a:sym typeface="+mn-lt"/>
              </a:rPr>
              <a:t>                    12011137 </a:t>
            </a:r>
            <a:r>
              <a:rPr lang="zh-CN" altLang="en-US" sz="1600" dirty="0">
                <a:solidFill>
                  <a:srgbClr val="1D4865"/>
                </a:solidFill>
                <a:latin typeface="微软雅黑" panose="020B0503020204020204" charset="-122"/>
                <a:ea typeface="微软雅黑" panose="020B0503020204020204" charset="-122"/>
                <a:cs typeface="+mn-ea"/>
                <a:sym typeface="+mn-lt"/>
              </a:rPr>
              <a:t>陈至越</a:t>
            </a:r>
            <a:endParaRPr lang="en-US" altLang="zh-CN" sz="1600" dirty="0">
              <a:solidFill>
                <a:srgbClr val="1D4865"/>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2696807" y="1874215"/>
            <a:ext cx="6379328" cy="807913"/>
          </a:xfrm>
          <a:prstGeom prst="rect">
            <a:avLst/>
          </a:prstGeom>
          <a:noFill/>
        </p:spPr>
        <p:txBody>
          <a:bodyPr wrap="square" lIns="68580" tIns="34290" rIns="68580" bIns="34290" rtlCol="0">
            <a:spAutoFit/>
          </a:bodyPr>
          <a:lstStyle/>
          <a:p>
            <a:pPr lvl="0" algn="ctr" eaLnBrk="0" hangingPunct="0">
              <a:defRPr/>
            </a:pPr>
            <a:r>
              <a:rPr lang="en-US" altLang="zh-CN" sz="2400" dirty="0">
                <a:solidFill>
                  <a:srgbClr val="1B4367"/>
                </a:solidFill>
                <a:latin typeface="微软雅黑" panose="020B0503020204020204" charset="-122"/>
                <a:ea typeface="微软雅黑" panose="020B0503020204020204" charset="-122"/>
                <a:cs typeface="+mn-ea"/>
              </a:rPr>
              <a:t>Application Research on DOA Estimation Based on Software Defined Radio Receiver</a:t>
            </a:r>
            <a:endParaRPr kumimoji="0" lang="en-US" altLang="zh-CN" sz="2400" b="0" i="0" u="none" strike="noStrike" kern="1200" cap="none" spc="0" normalizeH="0" baseline="0" noProof="0" dirty="0">
              <a:ln>
                <a:noFill/>
              </a:ln>
              <a:solidFill>
                <a:srgbClr val="1B4367"/>
              </a:solidFill>
              <a:effectLst/>
              <a:uLnTx/>
              <a:uFillTx/>
              <a:latin typeface="微软雅黑" panose="020B0503020204020204" charset="-122"/>
              <a:ea typeface="微软雅黑" panose="020B0503020204020204" charset="-122"/>
              <a:cs typeface="+mn-ea"/>
              <a:sym typeface="+mn-lt"/>
            </a:endParaRPr>
          </a:p>
        </p:txBody>
      </p:sp>
      <p:sp>
        <p:nvSpPr>
          <p:cNvPr id="8" name="文本框 7"/>
          <p:cNvSpPr txBox="1"/>
          <p:nvPr/>
        </p:nvSpPr>
        <p:spPr>
          <a:xfrm>
            <a:off x="6293110" y="2946587"/>
            <a:ext cx="2020816" cy="395108"/>
          </a:xfrm>
          <a:prstGeom prst="rect">
            <a:avLst/>
          </a:prstGeom>
          <a:noFill/>
          <a:ln w="9525">
            <a:noFill/>
            <a:miter/>
          </a:ln>
          <a:effectLst/>
        </p:spPr>
        <p:txBody>
          <a:bodyPr vert="horz" wrap="square" lIns="68580" tIns="34290" rIns="68580" bIns="34290" anchor="t">
            <a:spAutoFit/>
          </a:bodyPr>
          <a:lstStyle/>
          <a:p>
            <a:pPr lvl="0" eaLnBrk="0" hangingPunct="0">
              <a:lnSpc>
                <a:spcPct val="150000"/>
              </a:lnSpc>
              <a:defRPr/>
            </a:pPr>
            <a:r>
              <a:rPr lang="en-US" altLang="zh-CN" sz="1600" b="1" dirty="0">
                <a:solidFill>
                  <a:srgbClr val="1D4865"/>
                </a:solidFill>
                <a:latin typeface="微软雅黑" panose="020B0503020204020204" charset="-122"/>
                <a:ea typeface="微软雅黑" panose="020B0503020204020204" charset="-122"/>
                <a:cs typeface="+mn-ea"/>
                <a:sym typeface="+mn-lt"/>
              </a:rPr>
              <a:t>Date</a:t>
            </a:r>
            <a:r>
              <a:rPr lang="en-US" altLang="zh-CN" sz="1600" dirty="0">
                <a:solidFill>
                  <a:srgbClr val="1D4865"/>
                </a:solidFill>
                <a:latin typeface="微软雅黑" panose="020B0503020204020204" charset="-122"/>
                <a:ea typeface="微软雅黑" panose="020B0503020204020204" charset="-122"/>
                <a:cs typeface="+mn-ea"/>
                <a:sym typeface="+mn-lt"/>
              </a:rPr>
              <a:t>: 2023.05.31</a:t>
            </a:r>
            <a:endParaRPr kumimoji="0" lang="zh-CN" altLang="en-US" sz="1600" b="0" i="0" u="none" strike="noStrike" kern="1200" cap="none" spc="0" normalizeH="0" baseline="0" noProof="0" dirty="0">
              <a:ln>
                <a:noFill/>
              </a:ln>
              <a:solidFill>
                <a:srgbClr val="1D4865"/>
              </a:solidFill>
              <a:effectLst/>
              <a:uLnTx/>
              <a:uFillTx/>
              <a:latin typeface="微软雅黑" panose="020B0503020204020204" charset="-122"/>
              <a:ea typeface="微软雅黑" panose="020B0503020204020204" charset="-122"/>
              <a:cs typeface="+mn-ea"/>
              <a:sym typeface="+mn-lt"/>
            </a:endParaRPr>
          </a:p>
        </p:txBody>
      </p:sp>
      <p:sp>
        <p:nvSpPr>
          <p:cNvPr id="4" name="页脚占位符 3"/>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1</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21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6050"/>
                            </p:stCondLst>
                            <p:childTnLst>
                              <p:par>
                                <p:cTn id="21" presetID="12" presetClass="entr" presetSubtype="8" fill="hold" grpId="0" nodeType="afterEffect">
                                  <p:stCondLst>
                                    <p:cond delay="0"/>
                                  </p:stCondLst>
                                  <p:childTnLst>
                                    <p:set>
                                      <p:cBhvr>
                                        <p:cTn id="22" dur="1" fill="hold">
                                          <p:stCondLst>
                                            <p:cond delay="0"/>
                                          </p:stCondLst>
                                        </p:cTn>
                                        <p:tgtEl>
                                          <p:spTgt spid="3075"/>
                                        </p:tgtEl>
                                        <p:attrNameLst>
                                          <p:attrName>style.visibility</p:attrName>
                                        </p:attrNameLst>
                                      </p:cBhvr>
                                      <p:to>
                                        <p:strVal val="visible"/>
                                      </p:to>
                                    </p:set>
                                    <p:anim calcmode="lin" valueType="num">
                                      <p:cBhvr additive="base">
                                        <p:cTn id="23" dur="500"/>
                                        <p:tgtEl>
                                          <p:spTgt spid="3075"/>
                                        </p:tgtEl>
                                        <p:attrNameLst>
                                          <p:attrName>ppt_x</p:attrName>
                                        </p:attrNameLst>
                                      </p:cBhvr>
                                      <p:tavLst>
                                        <p:tav tm="0">
                                          <p:val>
                                            <p:strVal val="#ppt_x-#ppt_w*1.125000"/>
                                          </p:val>
                                        </p:tav>
                                        <p:tav tm="100000">
                                          <p:val>
                                            <p:strVal val="#ppt_x"/>
                                          </p:val>
                                        </p:tav>
                                      </p:tavLst>
                                    </p:anim>
                                    <p:animEffect transition="in" filter="wipe(right)">
                                      <p:cBhvr>
                                        <p:cTn id="24" dur="500"/>
                                        <p:tgtEl>
                                          <p:spTgt spid="3075"/>
                                        </p:tgtEl>
                                      </p:cBhvr>
                                    </p:animEffect>
                                  </p:childTnLst>
                                </p:cTn>
                              </p:par>
                            </p:childTnLst>
                          </p:cTn>
                        </p:par>
                        <p:par>
                          <p:cTn id="25" fill="hold">
                            <p:stCondLst>
                              <p:cond delay="6550"/>
                            </p:stCondLst>
                            <p:childTnLst>
                              <p:par>
                                <p:cTn id="26" presetID="1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p:tgtEl>
                                          <p:spTgt spid="8"/>
                                        </p:tgtEl>
                                        <p:attrNameLst>
                                          <p:attrName>ppt_x</p:attrName>
                                        </p:attrNameLst>
                                      </p:cBhvr>
                                      <p:tavLst>
                                        <p:tav tm="0">
                                          <p:val>
                                            <p:strVal val="#ppt_x-#ppt_w*1.125000"/>
                                          </p:val>
                                        </p:tav>
                                        <p:tav tm="100000">
                                          <p:val>
                                            <p:strVal val="#ppt_x"/>
                                          </p:val>
                                        </p:tav>
                                      </p:tavLst>
                                    </p:anim>
                                    <p:animEffect transition="in" filter="wipe(righ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75" grpId="0"/>
      <p:bldP spid="9"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3A93DD9-9032-6FE9-0A2A-7DC6794E08FB}"/>
              </a:ext>
            </a:extLst>
          </p:cNvPr>
          <p:cNvSpPr txBox="1"/>
          <p:nvPr/>
        </p:nvSpPr>
        <p:spPr>
          <a:xfrm>
            <a:off x="3771376" y="1868761"/>
            <a:ext cx="2170722" cy="369332"/>
          </a:xfrm>
          <a:prstGeom prst="rect">
            <a:avLst/>
          </a:prstGeom>
          <a:noFill/>
        </p:spPr>
        <p:txBody>
          <a:bodyPr wrap="none" rtlCol="0">
            <a:spAutoFit/>
          </a:bodyPr>
          <a:lstStyle/>
          <a:p>
            <a:r>
              <a:rPr lang="en-US" altLang="zh-CN" sz="1800" b="1" dirty="0">
                <a:solidFill>
                  <a:srgbClr val="ED6C00"/>
                </a:solidFill>
                <a:latin typeface="Calibri" panose="020F0502020204030204" pitchFamily="34" charset="0"/>
                <a:cs typeface="Calibri" panose="020F0502020204030204" pitchFamily="34" charset="0"/>
              </a:rPr>
              <a:t>Surveillance Channel</a:t>
            </a:r>
            <a:endParaRPr lang="zh-CN" altLang="en-US" sz="1800" b="1" dirty="0">
              <a:solidFill>
                <a:srgbClr val="ED6C00"/>
              </a:solidFill>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6A4B2C3A-9205-9E81-F1D9-FDDACFF87C9C}"/>
              </a:ext>
            </a:extLst>
          </p:cNvPr>
          <p:cNvSpPr txBox="1"/>
          <p:nvPr/>
        </p:nvSpPr>
        <p:spPr>
          <a:xfrm>
            <a:off x="5182326" y="3863551"/>
            <a:ext cx="1745093" cy="369332"/>
          </a:xfrm>
          <a:prstGeom prst="rect">
            <a:avLst/>
          </a:prstGeom>
          <a:noFill/>
        </p:spPr>
        <p:txBody>
          <a:bodyPr wrap="none" rtlCol="0">
            <a:spAutoFit/>
          </a:bodyPr>
          <a:lstStyle/>
          <a:p>
            <a:r>
              <a:rPr lang="en-US" altLang="zh-CN" sz="1800" b="1" dirty="0">
                <a:latin typeface="Calibri" panose="020F0502020204030204" pitchFamily="34" charset="0"/>
                <a:cs typeface="Calibri" panose="020F0502020204030204" pitchFamily="34" charset="0"/>
              </a:rPr>
              <a:t>Passive Receiver</a:t>
            </a:r>
            <a:endParaRPr lang="zh-CN" altLang="en-US" sz="1800" b="1" dirty="0">
              <a:latin typeface="Calibri" panose="020F0502020204030204" pitchFamily="34" charset="0"/>
              <a:cs typeface="Calibri" panose="020F0502020204030204" pitchFamily="34" charset="0"/>
            </a:endParaRPr>
          </a:p>
        </p:txBody>
      </p:sp>
      <p:cxnSp>
        <p:nvCxnSpPr>
          <p:cNvPr id="4" name="直接箭头连接符 3">
            <a:extLst>
              <a:ext uri="{FF2B5EF4-FFF2-40B4-BE49-F238E27FC236}">
                <a16:creationId xmlns:a16="http://schemas.microsoft.com/office/drawing/2014/main" id="{3EA5F321-C995-8B64-D636-38268587445A}"/>
              </a:ext>
            </a:extLst>
          </p:cNvPr>
          <p:cNvCxnSpPr/>
          <p:nvPr/>
        </p:nvCxnSpPr>
        <p:spPr>
          <a:xfrm>
            <a:off x="2787322" y="1588871"/>
            <a:ext cx="845344" cy="165020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 name="任意多边形 16">
            <a:extLst>
              <a:ext uri="{FF2B5EF4-FFF2-40B4-BE49-F238E27FC236}">
                <a16:creationId xmlns:a16="http://schemas.microsoft.com/office/drawing/2014/main" id="{08F179FD-F33E-C41C-35DD-53501227172E}"/>
              </a:ext>
            </a:extLst>
          </p:cNvPr>
          <p:cNvSpPr/>
          <p:nvPr/>
        </p:nvSpPr>
        <p:spPr>
          <a:xfrm>
            <a:off x="2855725" y="1404136"/>
            <a:ext cx="3237809" cy="1764030"/>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4DA59835-5BEE-4DF3-664F-6D68B246CAB5}"/>
                  </a:ext>
                </a:extLst>
              </p:cNvPr>
              <p:cNvSpPr txBox="1"/>
              <p:nvPr/>
            </p:nvSpPr>
            <p:spPr>
              <a:xfrm>
                <a:off x="1378743" y="615650"/>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cs typeface="Cambria Math" panose="02040503050406030204" pitchFamily="18" charset="0"/>
                        </a:rPr>
                        <m:t>𝒙</m:t>
                      </m:r>
                      <m:r>
                        <a:rPr lang="en-US" altLang="zh-CN" sz="1800" b="1" i="1" dirty="0">
                          <a:latin typeface="Cambria Math" panose="02040503050406030204" pitchFamily="18" charset="0"/>
                          <a:ea typeface="MS Mincho" charset="0"/>
                          <a:cs typeface="Cambria Math" panose="02040503050406030204" pitchFamily="18" charset="0"/>
                        </a:rPr>
                        <m:t>(</m:t>
                      </m:r>
                      <m:r>
                        <a:rPr lang="en-US" altLang="zh-CN" sz="1800" b="1" i="1" dirty="0">
                          <a:latin typeface="Cambria Math" panose="02040503050406030204" pitchFamily="18" charset="0"/>
                          <a:cs typeface="Cambria Math" panose="02040503050406030204" pitchFamily="18" charset="0"/>
                        </a:rPr>
                        <m:t>𝒕</m:t>
                      </m:r>
                      <m:r>
                        <a:rPr lang="en-US" altLang="zh-CN" sz="1800" b="1" i="1" dirty="0">
                          <a:latin typeface="Cambria Math" panose="02040503050406030204" pitchFamily="18" charset="0"/>
                          <a:ea typeface="MS Mincho" charset="0"/>
                          <a:cs typeface="Cambria Math" panose="02040503050406030204" pitchFamily="18" charset="0"/>
                        </a:rPr>
                        <m:t>)</m:t>
                      </m:r>
                    </m:oMath>
                  </m:oMathPara>
                </a14:m>
                <a:endParaRPr lang="zh-CN" altLang="en-US" sz="1800" b="1" dirty="0">
                  <a:latin typeface="Calibri" panose="020F0502020204030204" pitchFamily="34" charset="0"/>
                  <a:cs typeface="Calibri" panose="020F0502020204030204" pitchFamily="34" charset="0"/>
                </a:endParaRPr>
              </a:p>
            </p:txBody>
          </p:sp>
        </mc:Choice>
        <mc:Fallback>
          <p:sp>
            <p:nvSpPr>
              <p:cNvPr id="6" name="文本框 5">
                <a:extLst>
                  <a:ext uri="{FF2B5EF4-FFF2-40B4-BE49-F238E27FC236}">
                    <a16:creationId xmlns:a16="http://schemas.microsoft.com/office/drawing/2014/main" id="{4DA59835-5BEE-4DF3-664F-6D68B246CAB5}"/>
                  </a:ext>
                </a:extLst>
              </p:cNvPr>
              <p:cNvSpPr txBox="1">
                <a:spLocks noRot="1" noChangeAspect="1" noMove="1" noResize="1" noEditPoints="1" noAdjustHandles="1" noChangeArrowheads="1" noChangeShapeType="1" noTextEdit="1"/>
              </p:cNvSpPr>
              <p:nvPr/>
            </p:nvSpPr>
            <p:spPr>
              <a:xfrm>
                <a:off x="1378743" y="615650"/>
                <a:ext cx="659155" cy="369332"/>
              </a:xfrm>
              <a:prstGeom prst="rect">
                <a:avLst/>
              </a:prstGeom>
              <a:blipFill>
                <a:blip r:embed="rId2"/>
                <a:stretch>
                  <a:fillRect b="-114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83E7498D-C112-4D11-46BE-4D50A001B359}"/>
                  </a:ext>
                </a:extLst>
              </p:cNvPr>
              <p:cNvSpPr/>
              <p:nvPr/>
            </p:nvSpPr>
            <p:spPr>
              <a:xfrm>
                <a:off x="4786559" y="1347803"/>
                <a:ext cx="292068"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1" i="1" dirty="0">
                          <a:solidFill>
                            <a:srgbClr val="ED6C00"/>
                          </a:solidFill>
                          <a:latin typeface="Cambria Math" panose="02040503050406030204" pitchFamily="18" charset="0"/>
                          <a:cs typeface="Calibri" panose="020F0502020204030204" pitchFamily="34" charset="0"/>
                        </a:rPr>
                        <m:t>𝒔</m:t>
                      </m:r>
                    </m:oMath>
                  </m:oMathPara>
                </a14:m>
                <a:endParaRPr lang="en-US" sz="1050" dirty="0"/>
              </a:p>
            </p:txBody>
          </p:sp>
        </mc:Choice>
        <mc:Fallback>
          <p:sp>
            <p:nvSpPr>
              <p:cNvPr id="7" name="矩形 6">
                <a:extLst>
                  <a:ext uri="{FF2B5EF4-FFF2-40B4-BE49-F238E27FC236}">
                    <a16:creationId xmlns:a16="http://schemas.microsoft.com/office/drawing/2014/main" id="{83E7498D-C112-4D11-46BE-4D50A001B359}"/>
                  </a:ext>
                </a:extLst>
              </p:cNvPr>
              <p:cNvSpPr>
                <a:spLocks noRot="1" noChangeAspect="1" noMove="1" noResize="1" noEditPoints="1" noAdjustHandles="1" noChangeArrowheads="1" noChangeShapeType="1" noTextEdit="1"/>
              </p:cNvSpPr>
              <p:nvPr/>
            </p:nvSpPr>
            <p:spPr>
              <a:xfrm>
                <a:off x="4786559" y="1347803"/>
                <a:ext cx="292068" cy="2539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0770C527-D061-00D5-62A8-0E9ACB083DAC}"/>
                  </a:ext>
                </a:extLst>
              </p:cNvPr>
              <p:cNvSpPr/>
              <p:nvPr/>
            </p:nvSpPr>
            <p:spPr>
              <a:xfrm>
                <a:off x="5781607" y="615650"/>
                <a:ext cx="592022" cy="371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a:solidFill>
                                <a:srgbClr val="ED6C00"/>
                              </a:solidFill>
                              <a:latin typeface="Cambria Math" panose="02040503050406030204" pitchFamily="18" charset="0"/>
                              <a:cs typeface="Calibri" panose="020F0502020204030204" pitchFamily="34" charset="0"/>
                            </a:rPr>
                          </m:ctrlPr>
                        </m:sSubPr>
                        <m:e>
                          <m:r>
                            <a:rPr lang="en-US" altLang="zh-CN" sz="1050" b="1" i="1" dirty="0">
                              <a:solidFill>
                                <a:srgbClr val="ED6C00"/>
                              </a:solidFill>
                              <a:latin typeface="Cambria Math" panose="02040503050406030204" pitchFamily="18" charset="0"/>
                              <a:cs typeface="Calibri" panose="020F0502020204030204" pitchFamily="34" charset="0"/>
                            </a:rPr>
                            <m:t>𝝉</m:t>
                          </m:r>
                        </m:e>
                        <m:sub>
                          <m:r>
                            <a:rPr lang="en-US" altLang="zh-CN" sz="1050" b="1" i="1" dirty="0">
                              <a:solidFill>
                                <a:srgbClr val="ED6C00"/>
                              </a:solidFill>
                              <a:latin typeface="Cambria Math" panose="02040503050406030204" pitchFamily="18" charset="0"/>
                              <a:cs typeface="Calibri" panose="020F0502020204030204" pitchFamily="34" charset="0"/>
                            </a:rPr>
                            <m:t>𝒔</m:t>
                          </m:r>
                        </m:sub>
                      </m:sSub>
                      <m:r>
                        <a:rPr lang="en-US" altLang="zh-CN" sz="1050" b="1" i="1" dirty="0">
                          <a:solidFill>
                            <a:srgbClr val="ED6C00"/>
                          </a:solidFill>
                          <a:latin typeface="Cambria Math" panose="02040503050406030204" pitchFamily="18" charset="0"/>
                          <a:cs typeface="Calibri" panose="020F0502020204030204" pitchFamily="34" charset="0"/>
                        </a:rPr>
                        <m:t>=</m:t>
                      </m:r>
                      <m:f>
                        <m:fPr>
                          <m:ctrlPr>
                            <a:rPr lang="en-US" altLang="zh-CN" sz="1050" b="1" i="1" dirty="0">
                              <a:solidFill>
                                <a:srgbClr val="ED6C00"/>
                              </a:solidFill>
                              <a:latin typeface="Cambria Math" panose="02040503050406030204" pitchFamily="18" charset="0"/>
                              <a:cs typeface="Calibri" panose="020F0502020204030204" pitchFamily="34" charset="0"/>
                            </a:rPr>
                          </m:ctrlPr>
                        </m:fPr>
                        <m:num>
                          <m:r>
                            <a:rPr lang="en-US" altLang="zh-CN" sz="1050" b="1" i="1" dirty="0">
                              <a:solidFill>
                                <a:srgbClr val="ED6C00"/>
                              </a:solidFill>
                              <a:latin typeface="Cambria Math" panose="02040503050406030204" pitchFamily="18" charset="0"/>
                              <a:cs typeface="Calibri" panose="020F0502020204030204" pitchFamily="34" charset="0"/>
                            </a:rPr>
                            <m:t>𝒔</m:t>
                          </m:r>
                        </m:num>
                        <m:den>
                          <m:r>
                            <a:rPr lang="en-US" altLang="zh-CN" sz="1050" b="1" i="1" dirty="0">
                              <a:solidFill>
                                <a:srgbClr val="ED6C00"/>
                              </a:solidFill>
                              <a:latin typeface="Cambria Math" panose="02040503050406030204" pitchFamily="18" charset="0"/>
                              <a:cs typeface="Calibri" panose="020F0502020204030204" pitchFamily="34" charset="0"/>
                            </a:rPr>
                            <m:t>𝒄</m:t>
                          </m:r>
                        </m:den>
                      </m:f>
                    </m:oMath>
                  </m:oMathPara>
                </a14:m>
                <a:endParaRPr lang="en-US" sz="1050" dirty="0"/>
              </a:p>
            </p:txBody>
          </p:sp>
        </mc:Choice>
        <mc:Fallback>
          <p:sp>
            <p:nvSpPr>
              <p:cNvPr id="8" name="矩形 7">
                <a:extLst>
                  <a:ext uri="{FF2B5EF4-FFF2-40B4-BE49-F238E27FC236}">
                    <a16:creationId xmlns:a16="http://schemas.microsoft.com/office/drawing/2014/main" id="{0770C527-D061-00D5-62A8-0E9ACB083DAC}"/>
                  </a:ext>
                </a:extLst>
              </p:cNvPr>
              <p:cNvSpPr>
                <a:spLocks noRot="1" noChangeAspect="1" noMove="1" noResize="1" noEditPoints="1" noAdjustHandles="1" noChangeArrowheads="1" noChangeShapeType="1" noTextEdit="1"/>
              </p:cNvSpPr>
              <p:nvPr/>
            </p:nvSpPr>
            <p:spPr>
              <a:xfrm>
                <a:off x="5781607" y="615650"/>
                <a:ext cx="592022" cy="3713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8F38B4B0-32BD-6E24-36FD-BACDEA2482C4}"/>
                  </a:ext>
                </a:extLst>
              </p:cNvPr>
              <p:cNvSpPr/>
              <p:nvPr/>
            </p:nvSpPr>
            <p:spPr>
              <a:xfrm>
                <a:off x="6598487" y="548241"/>
                <a:ext cx="1581651" cy="399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1" i="1">
                          <a:solidFill>
                            <a:srgbClr val="ED6C00"/>
                          </a:solidFill>
                          <a:latin typeface="Cambria Math" panose="02040503050406030204" pitchFamily="18" charset="0"/>
                          <a:cs typeface="Calibri" panose="020F0502020204030204" pitchFamily="34" charset="0"/>
                        </a:rPr>
                        <m:t>𝒇</m:t>
                      </m:r>
                      <m:r>
                        <a:rPr lang="en-US" altLang="zh-CN" sz="1050" b="1" i="1">
                          <a:solidFill>
                            <a:srgbClr val="ED6C00"/>
                          </a:solidFill>
                          <a:latin typeface="Cambria Math" panose="02040503050406030204" pitchFamily="18" charset="0"/>
                          <a:cs typeface="Calibri" panose="020F0502020204030204" pitchFamily="34" charset="0"/>
                        </a:rPr>
                        <m:t>=</m:t>
                      </m:r>
                      <m:f>
                        <m:fPr>
                          <m:ctrlPr>
                            <a:rPr lang="en-US" altLang="zh-CN" sz="1050" b="1" i="1">
                              <a:solidFill>
                                <a:srgbClr val="ED6C00"/>
                              </a:solidFill>
                              <a:latin typeface="Cambria Math" panose="02040503050406030204" pitchFamily="18" charset="0"/>
                              <a:cs typeface="Calibri" panose="020F0502020204030204" pitchFamily="34" charset="0"/>
                            </a:rPr>
                          </m:ctrlPr>
                        </m:fPr>
                        <m:num>
                          <m:r>
                            <a:rPr lang="en-US" altLang="zh-CN" sz="1050" b="1" i="1">
                              <a:solidFill>
                                <a:srgbClr val="ED6C00"/>
                              </a:solidFill>
                              <a:latin typeface="Cambria Math" panose="02040503050406030204" pitchFamily="18" charset="0"/>
                              <a:cs typeface="Calibri" panose="020F0502020204030204" pitchFamily="34" charset="0"/>
                            </a:rPr>
                            <m:t>𝒗</m:t>
                          </m:r>
                          <m:sSub>
                            <m:sSubPr>
                              <m:ctrlPr>
                                <a:rPr lang="en-US" altLang="zh-CN" sz="1050" b="1" i="1">
                                  <a:solidFill>
                                    <a:srgbClr val="ED6C00"/>
                                  </a:solidFill>
                                  <a:latin typeface="Cambria Math" panose="02040503050406030204" pitchFamily="18" charset="0"/>
                                  <a:cs typeface="Calibri" panose="020F0502020204030204" pitchFamily="34" charset="0"/>
                                </a:rPr>
                              </m:ctrlPr>
                            </m:sSubPr>
                            <m:e>
                              <m:r>
                                <a:rPr lang="en-US" altLang="zh-CN" sz="1050" b="1">
                                  <a:solidFill>
                                    <a:srgbClr val="ED6C00"/>
                                  </a:solidFill>
                                  <a:latin typeface="Cambria Math" panose="02040503050406030204" pitchFamily="18" charset="0"/>
                                  <a:cs typeface="Calibri" panose="020F0502020204030204" pitchFamily="34" charset="0"/>
                                </a:rPr>
                                <m:t>𝐟</m:t>
                              </m:r>
                            </m:e>
                            <m:sub>
                              <m:r>
                                <a:rPr lang="en-US" altLang="zh-CN" sz="1050" b="1">
                                  <a:solidFill>
                                    <a:srgbClr val="ED6C00"/>
                                  </a:solidFill>
                                  <a:latin typeface="Cambria Math" panose="02040503050406030204" pitchFamily="18" charset="0"/>
                                  <a:cs typeface="Calibri" panose="020F0502020204030204" pitchFamily="34" charset="0"/>
                                </a:rPr>
                                <m:t>𝐜</m:t>
                              </m:r>
                            </m:sub>
                          </m:sSub>
                        </m:num>
                        <m:den>
                          <m:r>
                            <a:rPr lang="en-US" altLang="zh-CN" sz="1050" b="1">
                              <a:solidFill>
                                <a:srgbClr val="ED6C00"/>
                              </a:solidFill>
                              <a:latin typeface="Cambria Math" panose="02040503050406030204" pitchFamily="18" charset="0"/>
                              <a:cs typeface="Calibri" panose="020F0502020204030204" pitchFamily="34" charset="0"/>
                            </a:rPr>
                            <m:t>𝐜</m:t>
                          </m:r>
                        </m:den>
                      </m:f>
                      <m:r>
                        <a:rPr lang="en-US" altLang="zh-CN" sz="1050" b="1" i="1">
                          <a:solidFill>
                            <a:srgbClr val="ED6C00"/>
                          </a:solidFill>
                          <a:latin typeface="Cambria Math" panose="02040503050406030204" pitchFamily="18" charset="0"/>
                          <a:cs typeface="Calibri" panose="020F0502020204030204" pitchFamily="34" charset="0"/>
                        </a:rPr>
                        <m:t>, </m:t>
                      </m:r>
                      <m:r>
                        <a:rPr lang="en-US" altLang="zh-CN" sz="1050" b="1" i="1">
                          <a:solidFill>
                            <a:srgbClr val="ED6C00"/>
                          </a:solidFill>
                          <a:latin typeface="Cambria Math" panose="02040503050406030204" pitchFamily="18" charset="0"/>
                          <a:cs typeface="Calibri" panose="020F0502020204030204" pitchFamily="34" charset="0"/>
                        </a:rPr>
                        <m:t>𝒘𝒉𝒆𝒓𝒆</m:t>
                      </m:r>
                      <m:r>
                        <a:rPr lang="en-US" altLang="zh-CN" sz="1050" b="1" i="1">
                          <a:solidFill>
                            <a:srgbClr val="ED6C00"/>
                          </a:solidFill>
                          <a:latin typeface="Cambria Math" panose="02040503050406030204" pitchFamily="18" charset="0"/>
                          <a:cs typeface="Calibri" panose="020F0502020204030204" pitchFamily="34" charset="0"/>
                        </a:rPr>
                        <m:t> </m:t>
                      </m:r>
                      <m:r>
                        <a:rPr lang="en-US" altLang="zh-CN" sz="1050" b="1" i="1">
                          <a:solidFill>
                            <a:srgbClr val="ED6C00"/>
                          </a:solidFill>
                          <a:latin typeface="Cambria Math" panose="02040503050406030204" pitchFamily="18" charset="0"/>
                          <a:cs typeface="Calibri" panose="020F0502020204030204" pitchFamily="34" charset="0"/>
                        </a:rPr>
                        <m:t>𝒗</m:t>
                      </m:r>
                      <m:r>
                        <a:rPr lang="en-US" altLang="zh-CN" sz="1050" b="1" i="1">
                          <a:solidFill>
                            <a:srgbClr val="ED6C00"/>
                          </a:solidFill>
                          <a:latin typeface="Cambria Math" panose="02040503050406030204" pitchFamily="18" charset="0"/>
                          <a:cs typeface="Calibri" panose="020F0502020204030204" pitchFamily="34" charset="0"/>
                        </a:rPr>
                        <m:t>=</m:t>
                      </m:r>
                      <m:f>
                        <m:fPr>
                          <m:ctrlPr>
                            <a:rPr lang="en-US" altLang="zh-CN" sz="1050" b="1" i="1">
                              <a:solidFill>
                                <a:srgbClr val="ED6C00"/>
                              </a:solidFill>
                              <a:latin typeface="Cambria Math" panose="02040503050406030204" pitchFamily="18" charset="0"/>
                              <a:cs typeface="Calibri" panose="020F0502020204030204" pitchFamily="34" charset="0"/>
                            </a:rPr>
                          </m:ctrlPr>
                        </m:fPr>
                        <m:num>
                          <m:r>
                            <a:rPr lang="en-US" altLang="zh-CN" sz="1050" b="1" i="1">
                              <a:solidFill>
                                <a:srgbClr val="ED6C00"/>
                              </a:solidFill>
                              <a:latin typeface="Cambria Math" panose="02040503050406030204" pitchFamily="18" charset="0"/>
                              <a:cs typeface="Calibri" panose="020F0502020204030204" pitchFamily="34" charset="0"/>
                            </a:rPr>
                            <m:t>𝒅𝒔</m:t>
                          </m:r>
                        </m:num>
                        <m:den>
                          <m:r>
                            <a:rPr lang="en-US" altLang="zh-CN" sz="1050" b="1" i="1">
                              <a:solidFill>
                                <a:srgbClr val="ED6C00"/>
                              </a:solidFill>
                              <a:latin typeface="Cambria Math" panose="02040503050406030204" pitchFamily="18" charset="0"/>
                              <a:cs typeface="Calibri" panose="020F0502020204030204" pitchFamily="34" charset="0"/>
                            </a:rPr>
                            <m:t>𝒅𝒕</m:t>
                          </m:r>
                        </m:den>
                      </m:f>
                    </m:oMath>
                  </m:oMathPara>
                </a14:m>
                <a:endParaRPr lang="en-US" sz="1050" dirty="0">
                  <a:solidFill>
                    <a:srgbClr val="ED6C00"/>
                  </a:solidFill>
                </a:endParaRPr>
              </a:p>
            </p:txBody>
          </p:sp>
        </mc:Choice>
        <mc:Fallback>
          <p:sp>
            <p:nvSpPr>
              <p:cNvPr id="9" name="矩形 8">
                <a:extLst>
                  <a:ext uri="{FF2B5EF4-FFF2-40B4-BE49-F238E27FC236}">
                    <a16:creationId xmlns:a16="http://schemas.microsoft.com/office/drawing/2014/main" id="{8F38B4B0-32BD-6E24-36FD-BACDEA2482C4}"/>
                  </a:ext>
                </a:extLst>
              </p:cNvPr>
              <p:cNvSpPr>
                <a:spLocks noRot="1" noChangeAspect="1" noMove="1" noResize="1" noEditPoints="1" noAdjustHandles="1" noChangeArrowheads="1" noChangeShapeType="1" noTextEdit="1"/>
              </p:cNvSpPr>
              <p:nvPr/>
            </p:nvSpPr>
            <p:spPr>
              <a:xfrm>
                <a:off x="6598487" y="548241"/>
                <a:ext cx="1581651" cy="399533"/>
              </a:xfrm>
              <a:prstGeom prst="rect">
                <a:avLst/>
              </a:prstGeom>
              <a:blipFill>
                <a:blip r:embed="rId5"/>
                <a:stretch>
                  <a:fillRect b="-153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F211B8C-BAA7-359B-CC1D-943A817D1228}"/>
              </a:ext>
            </a:extLst>
          </p:cNvPr>
          <p:cNvSpPr txBox="1"/>
          <p:nvPr/>
        </p:nvSpPr>
        <p:spPr>
          <a:xfrm>
            <a:off x="1487395" y="3022330"/>
            <a:ext cx="1969963" cy="369332"/>
          </a:xfrm>
          <a:prstGeom prst="rect">
            <a:avLst/>
          </a:prstGeom>
          <a:noFill/>
        </p:spPr>
        <p:txBody>
          <a:bodyPr wrap="none" rtlCol="0">
            <a:spAutoFit/>
          </a:bodyPr>
          <a:lstStyle/>
          <a:p>
            <a:r>
              <a:rPr lang="en-US" altLang="zh-CN" sz="1800" b="1" dirty="0">
                <a:solidFill>
                  <a:schemeClr val="accent1"/>
                </a:solidFill>
                <a:latin typeface="Calibri" panose="020F0502020204030204" pitchFamily="34" charset="0"/>
                <a:cs typeface="Calibri" panose="020F0502020204030204" pitchFamily="34" charset="0"/>
              </a:rPr>
              <a:t>Reference Channel</a:t>
            </a:r>
          </a:p>
        </p:txBody>
      </p:sp>
      <p:pic>
        <p:nvPicPr>
          <p:cNvPr id="11" name="Picture 4" descr="5g Base Station Icon Clipart , Png Download - Cell Tower, Transparent Png -  kindpng">
            <a:extLst>
              <a:ext uri="{FF2B5EF4-FFF2-40B4-BE49-F238E27FC236}">
                <a16:creationId xmlns:a16="http://schemas.microsoft.com/office/drawing/2014/main" id="{33C15944-5E72-74D8-A326-B84CACBA5D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0155" y="947774"/>
            <a:ext cx="1620990" cy="2077328"/>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C155771-838D-A62F-3092-92901E246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7325" y="3188408"/>
            <a:ext cx="1305255" cy="1305255"/>
          </a:xfrm>
          <a:prstGeom prst="rect">
            <a:avLst/>
          </a:prstGeom>
        </p:spPr>
      </p:pic>
      <p:pic>
        <p:nvPicPr>
          <p:cNvPr id="13" name="Picture 6" descr="Free icon - Free vector icons - Free SVG, PSD, PNG, EPS, Ai &amp; Icon Font">
            <a:extLst>
              <a:ext uri="{FF2B5EF4-FFF2-40B4-BE49-F238E27FC236}">
                <a16:creationId xmlns:a16="http://schemas.microsoft.com/office/drawing/2014/main" id="{D8ADD0A1-5F9F-938D-CF05-C052BAFDAC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8258" y="1119690"/>
            <a:ext cx="1827943" cy="1827943"/>
          </a:xfrm>
          <a:prstGeom prst="rect">
            <a:avLst/>
          </a:prstGeom>
          <a:noFill/>
          <a:extLst>
            <a:ext uri="{909E8E84-426E-40DD-AFC4-6F175D3DCCD1}">
              <a14:hiddenFill xmlns:a14="http://schemas.microsoft.com/office/drawing/2010/main">
                <a:solidFill>
                  <a:srgbClr val="FFFFFF"/>
                </a:solidFill>
              </a14:hiddenFill>
            </a:ext>
          </a:extLst>
        </p:spPr>
      </p:pic>
      <p:sp>
        <p:nvSpPr>
          <p:cNvPr id="14" name="标题 1">
            <a:extLst>
              <a:ext uri="{FF2B5EF4-FFF2-40B4-BE49-F238E27FC236}">
                <a16:creationId xmlns:a16="http://schemas.microsoft.com/office/drawing/2014/main" id="{AE15289C-C14A-BA75-3219-F534C3FD401C}"/>
              </a:ext>
            </a:extLst>
          </p:cNvPr>
          <p:cNvSpPr txBox="1">
            <a:spLocks/>
          </p:cNvSpPr>
          <p:nvPr/>
        </p:nvSpPr>
        <p:spPr>
          <a:xfrm>
            <a:off x="590550" y="171406"/>
            <a:ext cx="7364730" cy="6076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t>Doppler sensing</a:t>
            </a:r>
            <a:endParaRPr lang="zh-CN" altLang="en-US" sz="20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26BFAEE6-B1BA-F5A1-FD41-380729686A06}"/>
                  </a:ext>
                </a:extLst>
              </p:cNvPr>
              <p:cNvSpPr txBox="1"/>
              <p:nvPr/>
            </p:nvSpPr>
            <p:spPr>
              <a:xfrm>
                <a:off x="41145" y="3402047"/>
                <a:ext cx="44334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cs typeface="Cambria Math" panose="02040503050406030204" pitchFamily="18" charset="0"/>
                            </a:rPr>
                          </m:ctrlPr>
                        </m:sSubPr>
                        <m:e>
                          <m:r>
                            <a:rPr lang="en-US" altLang="zh-CN" sz="2000" b="1" i="1" dirty="0" smtClean="0">
                              <a:latin typeface="Cambria Math" panose="02040503050406030204" pitchFamily="18" charset="0"/>
                              <a:cs typeface="Cambria Math" panose="02040503050406030204" pitchFamily="18" charset="0"/>
                            </a:rPr>
                            <m:t>𝒚</m:t>
                          </m:r>
                        </m:e>
                        <m:sub>
                          <m:r>
                            <a:rPr lang="en-US" altLang="zh-CN" sz="2000" b="1" i="1" dirty="0" smtClean="0">
                              <a:latin typeface="Cambria Math" panose="02040503050406030204" pitchFamily="18" charset="0"/>
                              <a:cs typeface="Cambria Math" panose="02040503050406030204" pitchFamily="18" charset="0"/>
                            </a:rPr>
                            <m:t>𝒓</m:t>
                          </m:r>
                        </m:sub>
                      </m:sSub>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mbria Math" panose="02040503050406030204" pitchFamily="18" charset="0"/>
                            </a:rPr>
                            <m:t>𝒕</m:t>
                          </m:r>
                        </m:e>
                      </m:d>
                      <m:r>
                        <a:rPr lang="en-US" altLang="zh-CN" sz="2000" b="1" i="1" dirty="0" smtClean="0">
                          <a:latin typeface="Cambria Math" panose="02040503050406030204" pitchFamily="18" charset="0"/>
                          <a:ea typeface="MS Mincho" charset="0"/>
                          <a:cs typeface="Cambria Math" panose="02040503050406030204" pitchFamily="18" charset="0"/>
                        </a:rPr>
                        <m:t>=</m:t>
                      </m:r>
                      <m:r>
                        <a:rPr lang="en-US" altLang="zh-CN" sz="2000" b="1" i="1" dirty="0" smtClean="0">
                          <a:solidFill>
                            <a:srgbClr val="ED6C00"/>
                          </a:solidFill>
                          <a:latin typeface="Cambria Math" panose="02040503050406030204" pitchFamily="18" charset="0"/>
                          <a:ea typeface="MS Mincho" charset="0"/>
                          <a:cs typeface="Cambria Math" panose="02040503050406030204" pitchFamily="18" charset="0"/>
                        </a:rPr>
                        <m:t>𝜶</m:t>
                      </m:r>
                      <m:r>
                        <a:rPr lang="en-US" altLang="zh-CN" sz="2000" b="1" i="1" dirty="0" smtClean="0">
                          <a:latin typeface="Cambria Math" panose="02040503050406030204" pitchFamily="18" charset="0"/>
                          <a:cs typeface="Cambria Math" panose="02040503050406030204" pitchFamily="18" charset="0"/>
                        </a:rPr>
                        <m:t>𝒙</m:t>
                      </m:r>
                      <m:d>
                        <m:dPr>
                          <m:ctrlPr>
                            <a:rPr lang="en-US" altLang="zh-CN" sz="2000" b="1" i="1" dirty="0" smtClean="0">
                              <a:latin typeface="Cambria Math" panose="02040503050406030204" pitchFamily="18" charset="0"/>
                              <a:cs typeface="Cambria Math" panose="02040503050406030204" pitchFamily="18" charset="0"/>
                            </a:rPr>
                          </m:ctrlPr>
                        </m:dPr>
                        <m:e>
                          <m:r>
                            <a:rPr lang="en-US" altLang="zh-CN" sz="2000" b="1" i="1" dirty="0" smtClean="0">
                              <a:latin typeface="Cambria Math" panose="02040503050406030204" pitchFamily="18" charset="0"/>
                              <a:cs typeface="Cambria Math" panose="02040503050406030204" pitchFamily="18" charset="0"/>
                            </a:rPr>
                            <m:t>𝒕</m:t>
                          </m:r>
                          <m:r>
                            <a:rPr lang="en-US" altLang="zh-CN" sz="2000" b="1" i="1" dirty="0" smtClean="0">
                              <a:latin typeface="Cambria Math" panose="02040503050406030204" pitchFamily="18" charset="0"/>
                              <a:ea typeface="MS Mincho" charset="0"/>
                              <a:cs typeface="Cambria Math" panose="02040503050406030204" pitchFamily="18" charset="0"/>
                            </a:rPr>
                            <m:t>−</m:t>
                          </m:r>
                          <m:sSub>
                            <m:sSubPr>
                              <m:ctrlPr>
                                <a:rPr lang="en-US" altLang="zh-CN" sz="2000" b="1" i="1" dirty="0" smtClean="0">
                                  <a:solidFill>
                                    <a:srgbClr val="ED6C00"/>
                                  </a:solidFill>
                                  <a:latin typeface="Cambria Math" panose="02040503050406030204" pitchFamily="18" charset="0"/>
                                  <a:cs typeface="Cambria Math" panose="02040503050406030204" pitchFamily="18" charset="0"/>
                                </a:rPr>
                              </m:ctrlPr>
                            </m:sSubPr>
                            <m:e>
                              <m:r>
                                <a:rPr lang="en-US" altLang="zh-CN" sz="2000" b="1" i="1" dirty="0" smtClean="0">
                                  <a:solidFill>
                                    <a:srgbClr val="ED6C00"/>
                                  </a:solidFill>
                                  <a:latin typeface="Cambria Math" panose="02040503050406030204" pitchFamily="18" charset="0"/>
                                  <a:ea typeface="MS Mincho" charset="0"/>
                                  <a:cs typeface="Cambria Math" panose="02040503050406030204" pitchFamily="18" charset="0"/>
                                </a:rPr>
                                <m:t>𝝉</m:t>
                              </m:r>
                            </m:e>
                            <m:sub>
                              <m:r>
                                <a:rPr lang="en-US" altLang="zh-CN" sz="2000" b="1" i="1" dirty="0" smtClean="0">
                                  <a:solidFill>
                                    <a:srgbClr val="ED6C00"/>
                                  </a:solidFill>
                                  <a:latin typeface="Cambria Math" panose="02040503050406030204" pitchFamily="18" charset="0"/>
                                  <a:cs typeface="Cambria Math" panose="02040503050406030204" pitchFamily="18" charset="0"/>
                                </a:rPr>
                                <m:t>𝒓</m:t>
                              </m:r>
                            </m:sub>
                          </m:sSub>
                        </m:e>
                      </m:d>
                    </m:oMath>
                  </m:oMathPara>
                </a14:m>
                <a:endParaRPr lang="zh-CN" altLang="en-US" sz="2000" dirty="0"/>
              </a:p>
            </p:txBody>
          </p:sp>
        </mc:Choice>
        <mc:Fallback>
          <p:sp>
            <p:nvSpPr>
              <p:cNvPr id="15" name="文本框 14">
                <a:extLst>
                  <a:ext uri="{FF2B5EF4-FFF2-40B4-BE49-F238E27FC236}">
                    <a16:creationId xmlns:a16="http://schemas.microsoft.com/office/drawing/2014/main" id="{26BFAEE6-B1BA-F5A1-FD41-380729686A06}"/>
                  </a:ext>
                </a:extLst>
              </p:cNvPr>
              <p:cNvSpPr txBox="1">
                <a:spLocks noRot="1" noChangeAspect="1" noMove="1" noResize="1" noEditPoints="1" noAdjustHandles="1" noChangeArrowheads="1" noChangeShapeType="1" noTextEdit="1"/>
              </p:cNvSpPr>
              <p:nvPr/>
            </p:nvSpPr>
            <p:spPr>
              <a:xfrm>
                <a:off x="41145" y="3402047"/>
                <a:ext cx="4433484" cy="400110"/>
              </a:xfrm>
              <a:prstGeom prst="rect">
                <a:avLst/>
              </a:prstGeom>
              <a:blipFill>
                <a:blip r:embed="rId9"/>
                <a:stretch>
                  <a:fillRect b="-90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5B19310F-C907-8153-5844-A150B0D70A11}"/>
                  </a:ext>
                </a:extLst>
              </p:cNvPr>
              <p:cNvSpPr txBox="1"/>
              <p:nvPr/>
            </p:nvSpPr>
            <p:spPr>
              <a:xfrm>
                <a:off x="5146336" y="3350708"/>
                <a:ext cx="3906598" cy="4121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cs typeface="Cambria Math" panose="02040503050406030204" pitchFamily="18" charset="0"/>
                            </a:rPr>
                          </m:ctrlPr>
                        </m:sSubPr>
                        <m:e>
                          <m:r>
                            <a:rPr lang="en-US" altLang="zh-CN" sz="2000" b="1" i="1" dirty="0" smtClean="0">
                              <a:latin typeface="Cambria Math" panose="02040503050406030204" pitchFamily="18" charset="0"/>
                              <a:cs typeface="Cambria Math" panose="02040503050406030204" pitchFamily="18" charset="0"/>
                            </a:rPr>
                            <m:t>𝒚</m:t>
                          </m:r>
                        </m:e>
                        <m:sub>
                          <m:r>
                            <a:rPr lang="en-US" altLang="zh-CN" sz="2000" b="1" i="1" dirty="0" smtClean="0">
                              <a:latin typeface="Cambria Math" panose="02040503050406030204" pitchFamily="18" charset="0"/>
                              <a:cs typeface="Cambria Math" panose="02040503050406030204" pitchFamily="18" charset="0"/>
                            </a:rPr>
                            <m:t>𝒔</m:t>
                          </m:r>
                        </m:sub>
                      </m:sSub>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mbria Math" panose="02040503050406030204" pitchFamily="18" charset="0"/>
                            </a:rPr>
                            <m:t>𝒕</m:t>
                          </m:r>
                        </m:e>
                      </m:d>
                      <m:r>
                        <a:rPr lang="en-US" altLang="zh-CN" sz="2000" b="1" i="1" dirty="0" smtClean="0">
                          <a:latin typeface="Cambria Math" panose="02040503050406030204" pitchFamily="18" charset="0"/>
                          <a:ea typeface="MS Mincho" charset="0"/>
                          <a:cs typeface="Cambria Math" panose="02040503050406030204" pitchFamily="18" charset="0"/>
                        </a:rPr>
                        <m:t>= </m:t>
                      </m:r>
                      <m:r>
                        <a:rPr lang="en-US" altLang="zh-CN" sz="2000" b="1" i="1" dirty="0" smtClean="0">
                          <a:solidFill>
                            <a:srgbClr val="ED6C00"/>
                          </a:solidFill>
                          <a:latin typeface="Cambria Math" panose="02040503050406030204" pitchFamily="18" charset="0"/>
                          <a:ea typeface="MS Mincho" charset="0"/>
                          <a:cs typeface="Cambria Math" panose="02040503050406030204" pitchFamily="18" charset="0"/>
                        </a:rPr>
                        <m:t>𝜷</m:t>
                      </m:r>
                      <m:r>
                        <a:rPr lang="en-US" altLang="zh-CN" sz="2000" b="1" i="1" dirty="0" smtClean="0">
                          <a:latin typeface="Cambria Math" panose="02040503050406030204" pitchFamily="18" charset="0"/>
                          <a:cs typeface="Cambria Math" panose="02040503050406030204" pitchFamily="18" charset="0"/>
                        </a:rPr>
                        <m:t>𝒙</m:t>
                      </m:r>
                      <m:d>
                        <m:dPr>
                          <m:ctrlPr>
                            <a:rPr lang="en-US" altLang="zh-CN" sz="2000" b="1" i="1" dirty="0" smtClean="0">
                              <a:latin typeface="Cambria Math" panose="02040503050406030204" pitchFamily="18" charset="0"/>
                              <a:cs typeface="Cambria Math" panose="02040503050406030204" pitchFamily="18" charset="0"/>
                            </a:rPr>
                          </m:ctrlPr>
                        </m:dPr>
                        <m:e>
                          <m:r>
                            <a:rPr lang="en-US" altLang="zh-CN" sz="2000" b="1" i="1" dirty="0" smtClean="0">
                              <a:latin typeface="Cambria Math" panose="02040503050406030204" pitchFamily="18" charset="0"/>
                              <a:cs typeface="Cambria Math" panose="02040503050406030204" pitchFamily="18" charset="0"/>
                            </a:rPr>
                            <m:t>𝒕</m:t>
                          </m:r>
                          <m:r>
                            <a:rPr lang="en-US" altLang="zh-CN" sz="2000" b="1" i="1" dirty="0" smtClean="0">
                              <a:latin typeface="Cambria Math" panose="02040503050406030204" pitchFamily="18" charset="0"/>
                              <a:ea typeface="MS Mincho" charset="0"/>
                              <a:cs typeface="Cambria Math" panose="02040503050406030204" pitchFamily="18" charset="0"/>
                            </a:rPr>
                            <m:t>−</m:t>
                          </m:r>
                          <m:sSub>
                            <m:sSubPr>
                              <m:ctrlPr>
                                <a:rPr lang="en-US" altLang="zh-CN" sz="2000" b="1" i="1" dirty="0" smtClean="0">
                                  <a:solidFill>
                                    <a:srgbClr val="ED6C00"/>
                                  </a:solidFill>
                                  <a:latin typeface="Cambria Math" panose="02040503050406030204" pitchFamily="18" charset="0"/>
                                  <a:cs typeface="Cambria Math" panose="02040503050406030204" pitchFamily="18" charset="0"/>
                                </a:rPr>
                              </m:ctrlPr>
                            </m:sSubPr>
                            <m:e>
                              <m:r>
                                <a:rPr lang="en-US" altLang="zh-CN" sz="2000" b="1" i="1" dirty="0" smtClean="0">
                                  <a:solidFill>
                                    <a:srgbClr val="ED6C00"/>
                                  </a:solidFill>
                                  <a:latin typeface="Cambria Math" panose="02040503050406030204" pitchFamily="18" charset="0"/>
                                  <a:ea typeface="MS Mincho" charset="0"/>
                                  <a:cs typeface="Cambria Math" panose="02040503050406030204" pitchFamily="18" charset="0"/>
                                </a:rPr>
                                <m:t>𝝉</m:t>
                              </m:r>
                            </m:e>
                            <m:sub>
                              <m:r>
                                <a:rPr lang="en-US" altLang="zh-CN" sz="2000" b="1" i="1" dirty="0" smtClean="0">
                                  <a:solidFill>
                                    <a:srgbClr val="ED6C00"/>
                                  </a:solidFill>
                                  <a:latin typeface="Cambria Math" panose="02040503050406030204" pitchFamily="18" charset="0"/>
                                  <a:cs typeface="Cambria Math" panose="02040503050406030204" pitchFamily="18" charset="0"/>
                                </a:rPr>
                                <m:t>𝒔</m:t>
                              </m:r>
                            </m:sub>
                          </m:sSub>
                        </m:e>
                      </m:d>
                      <m:sSup>
                        <m:sSupPr>
                          <m:ctrlPr>
                            <a:rPr lang="en-US" altLang="zh-CN" sz="2000" b="1" i="1" dirty="0" smtClean="0">
                              <a:solidFill>
                                <a:srgbClr val="ED6C00"/>
                              </a:solidFill>
                              <a:latin typeface="Cambria Math" panose="02040503050406030204" pitchFamily="18" charset="0"/>
                              <a:cs typeface="Cambria Math" panose="02040503050406030204" pitchFamily="18" charset="0"/>
                            </a:rPr>
                          </m:ctrlPr>
                        </m:sSupPr>
                        <m:e>
                          <m:r>
                            <a:rPr lang="en-US" altLang="zh-CN" sz="2000" b="1" i="1" dirty="0" smtClean="0">
                              <a:solidFill>
                                <a:srgbClr val="ED6C00"/>
                              </a:solidFill>
                              <a:latin typeface="Cambria Math" panose="02040503050406030204" pitchFamily="18" charset="0"/>
                              <a:cs typeface="Cambria Math" panose="02040503050406030204" pitchFamily="18" charset="0"/>
                            </a:rPr>
                            <m:t>𝒆</m:t>
                          </m:r>
                        </m:e>
                        <m:sup>
                          <m:r>
                            <a:rPr lang="en-US" altLang="zh-CN" sz="2000" b="1" i="1" dirty="0" smtClean="0">
                              <a:solidFill>
                                <a:srgbClr val="ED6C00"/>
                              </a:solidFill>
                              <a:latin typeface="Cambria Math" panose="02040503050406030204" pitchFamily="18" charset="0"/>
                              <a:cs typeface="Cambria Math" panose="02040503050406030204" pitchFamily="18" charset="0"/>
                            </a:rPr>
                            <m:t>𝒋</m:t>
                          </m:r>
                          <m:r>
                            <a:rPr lang="en-US" altLang="zh-CN" sz="2000" b="1" i="1" dirty="0" smtClean="0">
                              <a:solidFill>
                                <a:srgbClr val="ED6C00"/>
                              </a:solidFill>
                              <a:latin typeface="Cambria Math" panose="02040503050406030204" pitchFamily="18" charset="0"/>
                              <a:cs typeface="Cambria Math" panose="02040503050406030204" pitchFamily="18" charset="0"/>
                            </a:rPr>
                            <m:t>𝟐</m:t>
                          </m:r>
                          <m:r>
                            <a:rPr lang="en-US" altLang="zh-CN" sz="2000" b="1" i="1" dirty="0" smtClean="0">
                              <a:solidFill>
                                <a:srgbClr val="ED6C00"/>
                              </a:solidFill>
                              <a:latin typeface="Cambria Math" panose="02040503050406030204" pitchFamily="18" charset="0"/>
                              <a:ea typeface="MS Mincho" charset="0"/>
                              <a:cs typeface="Cambria Math" panose="02040503050406030204" pitchFamily="18" charset="0"/>
                            </a:rPr>
                            <m:t>𝝅</m:t>
                          </m:r>
                          <m:r>
                            <a:rPr lang="en-US" altLang="zh-CN" sz="2000" b="1" i="1" dirty="0" smtClean="0">
                              <a:solidFill>
                                <a:srgbClr val="ED6C00"/>
                              </a:solidFill>
                              <a:latin typeface="Cambria Math" panose="02040503050406030204" pitchFamily="18" charset="0"/>
                              <a:cs typeface="Cambria Math" panose="02040503050406030204" pitchFamily="18" charset="0"/>
                            </a:rPr>
                            <m:t>𝒇𝒕</m:t>
                          </m:r>
                        </m:sup>
                      </m:sSup>
                    </m:oMath>
                  </m:oMathPara>
                </a14:m>
                <a:endParaRPr lang="zh-CN" altLang="en-US" sz="2000" dirty="0"/>
              </a:p>
            </p:txBody>
          </p:sp>
        </mc:Choice>
        <mc:Fallback>
          <p:sp>
            <p:nvSpPr>
              <p:cNvPr id="16" name="文本框 15">
                <a:extLst>
                  <a:ext uri="{FF2B5EF4-FFF2-40B4-BE49-F238E27FC236}">
                    <a16:creationId xmlns:a16="http://schemas.microsoft.com/office/drawing/2014/main" id="{5B19310F-C907-8153-5844-A150B0D70A11}"/>
                  </a:ext>
                </a:extLst>
              </p:cNvPr>
              <p:cNvSpPr txBox="1">
                <a:spLocks noRot="1" noChangeAspect="1" noMove="1" noResize="1" noEditPoints="1" noAdjustHandles="1" noChangeArrowheads="1" noChangeShapeType="1" noTextEdit="1"/>
              </p:cNvSpPr>
              <p:nvPr/>
            </p:nvSpPr>
            <p:spPr>
              <a:xfrm>
                <a:off x="5146336" y="3350708"/>
                <a:ext cx="3906598" cy="412100"/>
              </a:xfrm>
              <a:prstGeom prst="rect">
                <a:avLst/>
              </a:prstGeom>
              <a:blipFill>
                <a:blip r:embed="rId10"/>
                <a:stretch>
                  <a:fillRect b="-16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878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BC6D48-1A18-CAA1-0D1E-B7901DA665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9212" y="1675841"/>
            <a:ext cx="1791817" cy="1791817"/>
          </a:xfrm>
          <a:prstGeom prst="rect">
            <a:avLst/>
          </a:prstGeom>
        </p:spPr>
      </p:pic>
      <mc:AlternateContent xmlns:mc="http://schemas.openxmlformats.org/markup-compatibility/2006" xmlns:a14="http://schemas.microsoft.com/office/drawing/2010/main">
        <mc:Choice Requires="a14">
          <p:sp>
            <p:nvSpPr>
              <p:cNvPr id="3" name="文本框 23">
                <a:extLst>
                  <a:ext uri="{FF2B5EF4-FFF2-40B4-BE49-F238E27FC236}">
                    <a16:creationId xmlns:a16="http://schemas.microsoft.com/office/drawing/2014/main" id="{6B89FD17-C03A-4DB0-BA0F-088ED003EA8C}"/>
                  </a:ext>
                </a:extLst>
              </p:cNvPr>
              <p:cNvSpPr txBox="1"/>
              <p:nvPr/>
            </p:nvSpPr>
            <p:spPr>
              <a:xfrm>
                <a:off x="4434840" y="885936"/>
                <a:ext cx="6096000"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cs typeface="Calibri" panose="020F0502020204030204" pitchFamily="34" charset="0"/>
                            </a:rPr>
                          </m:ctrlPr>
                        </m:sSubPr>
                        <m:e>
                          <m:r>
                            <a:rPr lang="en-US" altLang="zh-CN" sz="2000" b="1" i="1" dirty="0" smtClean="0">
                              <a:latin typeface="Cambria Math" panose="02040503050406030204" pitchFamily="18" charset="0"/>
                              <a:cs typeface="Calibri" panose="020F0502020204030204" pitchFamily="34" charset="0"/>
                            </a:rPr>
                            <m:t>𝒚</m:t>
                          </m:r>
                        </m:e>
                        <m:sub>
                          <m:r>
                            <a:rPr lang="en-US" altLang="zh-CN" sz="2000" b="1" i="1" dirty="0" smtClean="0">
                              <a:latin typeface="Cambria Math" panose="02040503050406030204" pitchFamily="18" charset="0"/>
                              <a:cs typeface="Calibri" panose="020F0502020204030204" pitchFamily="34" charset="0"/>
                            </a:rPr>
                            <m:t>𝒓</m:t>
                          </m:r>
                        </m:sub>
                      </m:sSub>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libri" panose="020F0502020204030204" pitchFamily="34" charset="0"/>
                            </a:rPr>
                            <m:t>𝒕</m:t>
                          </m:r>
                        </m:e>
                      </m:d>
                      <m:r>
                        <a:rPr lang="en-US" altLang="zh-CN" sz="2000" b="1" i="1" dirty="0" smtClean="0">
                          <a:latin typeface="Cambria Math" panose="02040503050406030204" pitchFamily="18" charset="0"/>
                          <a:cs typeface="Calibri" panose="020F0502020204030204" pitchFamily="34" charset="0"/>
                        </a:rPr>
                        <m:t>=</m:t>
                      </m:r>
                      <m:r>
                        <a:rPr lang="en-US" altLang="zh-CN" sz="2000" b="1" i="1" dirty="0" smtClean="0">
                          <a:solidFill>
                            <a:srgbClr val="ED6C00"/>
                          </a:solidFill>
                          <a:latin typeface="Cambria Math" panose="02040503050406030204" pitchFamily="18" charset="0"/>
                          <a:cs typeface="Calibri" panose="020F0502020204030204" pitchFamily="34" charset="0"/>
                        </a:rPr>
                        <m:t>𝜶</m:t>
                      </m:r>
                      <m:r>
                        <a:rPr lang="en-US" altLang="zh-CN" sz="2000" b="1" i="1" dirty="0" smtClean="0">
                          <a:latin typeface="Cambria Math" panose="02040503050406030204" pitchFamily="18" charset="0"/>
                          <a:cs typeface="Calibri" panose="020F0502020204030204" pitchFamily="34" charset="0"/>
                        </a:rPr>
                        <m:t>𝒙</m:t>
                      </m:r>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libri" panose="020F0502020204030204" pitchFamily="34" charset="0"/>
                            </a:rPr>
                            <m:t>𝒕</m:t>
                          </m:r>
                          <m:r>
                            <a:rPr lang="en-US" altLang="zh-CN" sz="2000" b="1" i="1" dirty="0" smtClean="0">
                              <a:latin typeface="Cambria Math" panose="02040503050406030204" pitchFamily="18" charset="0"/>
                              <a:cs typeface="Calibri" panose="020F0502020204030204" pitchFamily="34" charset="0"/>
                            </a:rPr>
                            <m:t>−</m:t>
                          </m:r>
                          <m:sSub>
                            <m:sSubPr>
                              <m:ctrlPr>
                                <a:rPr lang="en-US" altLang="zh-CN" sz="2000" b="1" i="1" dirty="0" smtClean="0">
                                  <a:solidFill>
                                    <a:srgbClr val="ED6C00"/>
                                  </a:solidFill>
                                  <a:latin typeface="Cambria Math" panose="02040503050406030204" pitchFamily="18" charset="0"/>
                                  <a:cs typeface="Calibri" panose="020F0502020204030204" pitchFamily="34" charset="0"/>
                                </a:rPr>
                              </m:ctrlPr>
                            </m:sSubPr>
                            <m:e>
                              <m:r>
                                <a:rPr lang="en-US" altLang="zh-CN" sz="2000" b="1" i="1" dirty="0" smtClean="0">
                                  <a:solidFill>
                                    <a:srgbClr val="ED6C00"/>
                                  </a:solidFill>
                                  <a:latin typeface="Cambria Math" panose="02040503050406030204" pitchFamily="18" charset="0"/>
                                  <a:cs typeface="Calibri" panose="020F0502020204030204" pitchFamily="34" charset="0"/>
                                </a:rPr>
                                <m:t>𝝉</m:t>
                              </m:r>
                            </m:e>
                            <m:sub>
                              <m:r>
                                <a:rPr lang="en-US" altLang="zh-CN" sz="2000" b="1" i="1" dirty="0" smtClean="0">
                                  <a:solidFill>
                                    <a:srgbClr val="ED6C00"/>
                                  </a:solidFill>
                                  <a:latin typeface="Cambria Math" panose="02040503050406030204" pitchFamily="18" charset="0"/>
                                  <a:cs typeface="Calibri" panose="020F0502020204030204" pitchFamily="34" charset="0"/>
                                </a:rPr>
                                <m:t>𝒓</m:t>
                              </m:r>
                            </m:sub>
                          </m:sSub>
                        </m:e>
                      </m:d>
                    </m:oMath>
                  </m:oMathPara>
                </a14:m>
                <a:endParaRPr lang="zh-CN" altLang="en-US" sz="2000" dirty="0"/>
              </a:p>
            </p:txBody>
          </p:sp>
        </mc:Choice>
        <mc:Fallback xmlns="">
          <p:sp>
            <p:nvSpPr>
              <p:cNvPr id="3" name="文本框 2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4434840" y="885936"/>
                <a:ext cx="6096000" cy="400110"/>
              </a:xfrm>
              <a:prstGeom prst="rect">
                <a:avLst/>
              </a:prstGeom>
              <a:blipFill>
                <a:blip r:embed="rId3"/>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22">
                <a:extLst>
                  <a:ext uri="{FF2B5EF4-FFF2-40B4-BE49-F238E27FC236}">
                    <a16:creationId xmlns:a16="http://schemas.microsoft.com/office/drawing/2014/main" id="{6B89FD17-C03A-4DB0-BA0F-088ED003EA8C}"/>
                  </a:ext>
                </a:extLst>
              </p:cNvPr>
              <p:cNvSpPr txBox="1"/>
              <p:nvPr/>
            </p:nvSpPr>
            <p:spPr>
              <a:xfrm>
                <a:off x="4381500" y="3699510"/>
                <a:ext cx="6096000" cy="41210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cs typeface="Calibri" panose="020F0502020204030204" pitchFamily="34" charset="0"/>
                            </a:rPr>
                          </m:ctrlPr>
                        </m:sSubPr>
                        <m:e>
                          <m:r>
                            <a:rPr lang="en-US" altLang="zh-CN" sz="2000" b="1" i="1" dirty="0" smtClean="0">
                              <a:latin typeface="Cambria Math" panose="02040503050406030204" pitchFamily="18" charset="0"/>
                              <a:cs typeface="Calibri" panose="020F0502020204030204" pitchFamily="34" charset="0"/>
                            </a:rPr>
                            <m:t>𝒚</m:t>
                          </m:r>
                        </m:e>
                        <m:sub>
                          <m:r>
                            <a:rPr lang="en-US" altLang="zh-CN" sz="2000" b="1" i="1" dirty="0" smtClean="0">
                              <a:latin typeface="Cambria Math" panose="02040503050406030204" pitchFamily="18" charset="0"/>
                              <a:cs typeface="Calibri" panose="020F0502020204030204" pitchFamily="34" charset="0"/>
                            </a:rPr>
                            <m:t>𝒔</m:t>
                          </m:r>
                        </m:sub>
                      </m:sSub>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libri" panose="020F0502020204030204" pitchFamily="34" charset="0"/>
                            </a:rPr>
                            <m:t>𝒕</m:t>
                          </m:r>
                        </m:e>
                      </m:d>
                      <m:r>
                        <a:rPr lang="en-US" altLang="zh-CN" sz="2000" b="1" i="1" dirty="0" smtClean="0">
                          <a:latin typeface="Cambria Math" panose="02040503050406030204" pitchFamily="18" charset="0"/>
                          <a:cs typeface="Calibri" panose="020F0502020204030204" pitchFamily="34" charset="0"/>
                        </a:rPr>
                        <m:t>= </m:t>
                      </m:r>
                      <m:r>
                        <a:rPr lang="en-US" altLang="zh-CN" sz="2000" b="1" i="1" dirty="0" smtClean="0">
                          <a:solidFill>
                            <a:srgbClr val="ED6C00"/>
                          </a:solidFill>
                          <a:latin typeface="Cambria Math" panose="02040503050406030204" pitchFamily="18" charset="0"/>
                          <a:cs typeface="Calibri" panose="020F0502020204030204" pitchFamily="34" charset="0"/>
                        </a:rPr>
                        <m:t>𝜷</m:t>
                      </m:r>
                      <m:r>
                        <a:rPr lang="en-US" altLang="zh-CN" sz="2000" b="1" i="1" dirty="0" smtClean="0">
                          <a:latin typeface="Cambria Math" panose="02040503050406030204" pitchFamily="18" charset="0"/>
                          <a:cs typeface="Calibri" panose="020F0502020204030204" pitchFamily="34" charset="0"/>
                        </a:rPr>
                        <m:t>𝒙</m:t>
                      </m:r>
                      <m:d>
                        <m:dPr>
                          <m:ctrlPr>
                            <a:rPr lang="en-US" altLang="zh-CN" sz="2000" b="1" i="1" dirty="0" smtClean="0">
                              <a:latin typeface="Cambria Math" panose="02040503050406030204" pitchFamily="18" charset="0"/>
                              <a:cs typeface="Calibri" panose="020F0502020204030204" pitchFamily="34" charset="0"/>
                            </a:rPr>
                          </m:ctrlPr>
                        </m:dPr>
                        <m:e>
                          <m:r>
                            <a:rPr lang="en-US" altLang="zh-CN" sz="2000" b="1" i="1" dirty="0" smtClean="0">
                              <a:latin typeface="Cambria Math" panose="02040503050406030204" pitchFamily="18" charset="0"/>
                              <a:cs typeface="Calibri" panose="020F0502020204030204" pitchFamily="34" charset="0"/>
                            </a:rPr>
                            <m:t>𝒕</m:t>
                          </m:r>
                          <m:r>
                            <a:rPr lang="en-US" altLang="zh-CN" sz="2000" b="1" i="1" dirty="0" smtClean="0">
                              <a:latin typeface="Cambria Math" panose="02040503050406030204" pitchFamily="18" charset="0"/>
                              <a:cs typeface="Calibri" panose="020F0502020204030204" pitchFamily="34" charset="0"/>
                            </a:rPr>
                            <m:t>−</m:t>
                          </m:r>
                          <m:sSub>
                            <m:sSubPr>
                              <m:ctrlPr>
                                <a:rPr lang="en-US" altLang="zh-CN" sz="2000" b="1" i="1" dirty="0" smtClean="0">
                                  <a:solidFill>
                                    <a:srgbClr val="ED6C00"/>
                                  </a:solidFill>
                                  <a:latin typeface="Cambria Math" panose="02040503050406030204" pitchFamily="18" charset="0"/>
                                  <a:cs typeface="Calibri" panose="020F0502020204030204" pitchFamily="34" charset="0"/>
                                </a:rPr>
                              </m:ctrlPr>
                            </m:sSubPr>
                            <m:e>
                              <m:r>
                                <a:rPr lang="en-US" altLang="zh-CN" sz="2000" b="1" i="1" dirty="0" smtClean="0">
                                  <a:solidFill>
                                    <a:srgbClr val="ED6C00"/>
                                  </a:solidFill>
                                  <a:latin typeface="Cambria Math" panose="02040503050406030204" pitchFamily="18" charset="0"/>
                                  <a:cs typeface="Calibri" panose="020F0502020204030204" pitchFamily="34" charset="0"/>
                                </a:rPr>
                                <m:t>𝝉</m:t>
                              </m:r>
                            </m:e>
                            <m:sub>
                              <m:r>
                                <a:rPr lang="en-US" altLang="zh-CN" sz="2000" b="1" i="1" dirty="0" smtClean="0">
                                  <a:solidFill>
                                    <a:srgbClr val="ED6C00"/>
                                  </a:solidFill>
                                  <a:latin typeface="Cambria Math" panose="02040503050406030204" pitchFamily="18" charset="0"/>
                                  <a:cs typeface="Calibri" panose="020F0502020204030204" pitchFamily="34" charset="0"/>
                                </a:rPr>
                                <m:t>𝒔</m:t>
                              </m:r>
                            </m:sub>
                          </m:sSub>
                        </m:e>
                      </m:d>
                      <m:sSup>
                        <m:sSupPr>
                          <m:ctrlPr>
                            <a:rPr lang="en-US" altLang="zh-CN" sz="2000" b="1" i="1" dirty="0" smtClean="0">
                              <a:solidFill>
                                <a:srgbClr val="ED6C00"/>
                              </a:solidFill>
                              <a:latin typeface="Cambria Math" panose="02040503050406030204" pitchFamily="18" charset="0"/>
                              <a:cs typeface="Calibri" panose="020F0502020204030204" pitchFamily="34" charset="0"/>
                            </a:rPr>
                          </m:ctrlPr>
                        </m:sSupPr>
                        <m:e>
                          <m:r>
                            <a:rPr lang="en-US" altLang="zh-CN" sz="2000" b="1" i="1" dirty="0" smtClean="0">
                              <a:solidFill>
                                <a:srgbClr val="ED6C00"/>
                              </a:solidFill>
                              <a:latin typeface="Cambria Math" panose="02040503050406030204" pitchFamily="18" charset="0"/>
                              <a:cs typeface="Calibri" panose="020F0502020204030204" pitchFamily="34" charset="0"/>
                            </a:rPr>
                            <m:t>𝒆</m:t>
                          </m:r>
                        </m:e>
                        <m:sup>
                          <m:r>
                            <a:rPr lang="en-US" altLang="zh-CN" sz="2000" b="1" i="1" dirty="0" smtClean="0">
                              <a:solidFill>
                                <a:srgbClr val="ED6C00"/>
                              </a:solidFill>
                              <a:latin typeface="Cambria Math" panose="02040503050406030204" pitchFamily="18" charset="0"/>
                              <a:cs typeface="Calibri" panose="020F0502020204030204" pitchFamily="34" charset="0"/>
                            </a:rPr>
                            <m:t>𝒋</m:t>
                          </m:r>
                          <m:r>
                            <a:rPr lang="en-US" altLang="zh-CN" sz="2000" b="1" i="1" dirty="0" smtClean="0">
                              <a:solidFill>
                                <a:srgbClr val="ED6C00"/>
                              </a:solidFill>
                              <a:latin typeface="Cambria Math" panose="02040503050406030204" pitchFamily="18" charset="0"/>
                              <a:cs typeface="Calibri" panose="020F0502020204030204" pitchFamily="34" charset="0"/>
                            </a:rPr>
                            <m:t>𝟐</m:t>
                          </m:r>
                          <m:r>
                            <a:rPr lang="en-US" altLang="zh-CN" sz="2000" b="1" i="1" dirty="0" smtClean="0">
                              <a:solidFill>
                                <a:srgbClr val="ED6C00"/>
                              </a:solidFill>
                              <a:latin typeface="Cambria Math" panose="02040503050406030204" pitchFamily="18" charset="0"/>
                              <a:cs typeface="Calibri" panose="020F0502020204030204" pitchFamily="34" charset="0"/>
                            </a:rPr>
                            <m:t>𝝅</m:t>
                          </m:r>
                          <m:r>
                            <a:rPr lang="en-US" altLang="zh-CN" sz="20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000" dirty="0"/>
              </a:p>
            </p:txBody>
          </p:sp>
        </mc:Choice>
        <mc:Fallback xmlns="">
          <p:sp>
            <p:nvSpPr>
              <p:cNvPr id="4" name="文本框 22">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4381500" y="3699510"/>
                <a:ext cx="6096000" cy="412100"/>
              </a:xfrm>
              <a:prstGeom prst="rect">
                <a:avLst/>
              </a:prstGeom>
              <a:blipFill>
                <a:blip r:embed="rId4"/>
                <a:stretch>
                  <a:fillRect b="-164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C775970-3103-D5EF-8AF1-97F6612077E4}"/>
                  </a:ext>
                </a:extLst>
              </p:cNvPr>
              <p:cNvSpPr txBox="1"/>
              <p:nvPr/>
            </p:nvSpPr>
            <p:spPr>
              <a:xfrm>
                <a:off x="0" y="461397"/>
                <a:ext cx="6449212" cy="3396058"/>
              </a:xfrm>
              <a:prstGeom prst="rect">
                <a:avLst/>
              </a:prstGeom>
              <a:noFill/>
            </p:spPr>
            <p:txBody>
              <a:bodyPr wrap="square" rtlCol="0">
                <a:spAutoFit/>
              </a:bodyPr>
              <a:lstStyle/>
              <a:p>
                <a:pPr indent="0">
                  <a:buFont typeface="Arial" panose="020B0604020202020204" pitchFamily="34" charset="0"/>
                  <a:buNone/>
                </a:pPr>
                <a:r>
                  <a:rPr lang="en-US" altLang="zh-CN" sz="2000" dirty="0">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If the passive receiver can separate </a:t>
                </a:r>
                <a14:m>
                  <m:oMath xmlns:m="http://schemas.openxmlformats.org/officeDocument/2006/math">
                    <m:sSub>
                      <m:sSubPr>
                        <m:ctrlPr>
                          <a:rPr lang="en-US" altLang="zh-CN" sz="2000" b="1" i="1" dirty="0">
                            <a:latin typeface="Cambria Math" panose="02040503050406030204" pitchFamily="18" charset="0"/>
                            <a:cs typeface="Calibri" panose="020F0502020204030204" pitchFamily="34" charset="0"/>
                          </a:rPr>
                        </m:ctrlPr>
                      </m:sSubPr>
                      <m:e>
                        <m:r>
                          <a:rPr lang="en-US" altLang="zh-CN" sz="2000" b="1" i="1" dirty="0">
                            <a:latin typeface="Cambria Math" panose="02040503050406030204" pitchFamily="18" charset="0"/>
                            <a:cs typeface="Calibri" panose="020F0502020204030204" pitchFamily="34" charset="0"/>
                          </a:rPr>
                          <m:t>𝒚</m:t>
                        </m:r>
                      </m:e>
                      <m:sub>
                        <m:r>
                          <a:rPr lang="en-US" altLang="zh-CN" sz="2000" b="1" i="1" dirty="0">
                            <a:latin typeface="Cambria Math" panose="02040503050406030204" pitchFamily="18" charset="0"/>
                            <a:cs typeface="Calibri" panose="020F0502020204030204" pitchFamily="34" charset="0"/>
                          </a:rPr>
                          <m:t>𝒓</m:t>
                        </m:r>
                      </m:sub>
                    </m:sSub>
                    <m:d>
                      <m:dPr>
                        <m:ctrlPr>
                          <a:rPr lang="en-US" altLang="zh-CN" sz="2000" b="1" i="1" dirty="0">
                            <a:latin typeface="Cambria Math" panose="02040503050406030204" pitchFamily="18" charset="0"/>
                            <a:cs typeface="Calibri" panose="020F0502020204030204" pitchFamily="34" charset="0"/>
                          </a:rPr>
                        </m:ctrlPr>
                      </m:dPr>
                      <m:e>
                        <m:r>
                          <a:rPr lang="en-US" altLang="zh-CN" sz="2000" b="1" i="1" dirty="0">
                            <a:latin typeface="Cambria Math" panose="02040503050406030204" pitchFamily="18" charset="0"/>
                            <a:cs typeface="Calibri" panose="020F0502020204030204" pitchFamily="34" charset="0"/>
                          </a:rPr>
                          <m:t>𝒕</m:t>
                        </m:r>
                      </m:e>
                    </m:d>
                  </m:oMath>
                </a14:m>
                <a:r>
                  <a:rPr lang="en-US" altLang="zh-CN"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CN" sz="2000" b="1" i="1" dirty="0">
                            <a:latin typeface="Cambria Math" panose="02040503050406030204" pitchFamily="18" charset="0"/>
                            <a:cs typeface="Calibri" panose="020F0502020204030204" pitchFamily="34" charset="0"/>
                          </a:rPr>
                        </m:ctrlPr>
                      </m:sSubPr>
                      <m:e>
                        <m:r>
                          <a:rPr lang="en-US" altLang="zh-CN" sz="2000" b="1" i="1" dirty="0">
                            <a:latin typeface="Cambria Math" panose="02040503050406030204" pitchFamily="18" charset="0"/>
                            <a:cs typeface="Calibri" panose="020F0502020204030204" pitchFamily="34" charset="0"/>
                          </a:rPr>
                          <m:t>𝒚</m:t>
                        </m:r>
                      </m:e>
                      <m:sub>
                        <m:r>
                          <a:rPr lang="en-US" altLang="zh-CN" sz="2000" b="1" i="1" dirty="0">
                            <a:latin typeface="Cambria Math" panose="02040503050406030204" pitchFamily="18" charset="0"/>
                            <a:cs typeface="Calibri" panose="020F0502020204030204" pitchFamily="34" charset="0"/>
                          </a:rPr>
                          <m:t>𝒔</m:t>
                        </m:r>
                      </m:sub>
                    </m:sSub>
                    <m:d>
                      <m:dPr>
                        <m:ctrlPr>
                          <a:rPr lang="en-US" altLang="zh-CN" sz="2000" b="1" i="1" dirty="0">
                            <a:latin typeface="Cambria Math" panose="02040503050406030204" pitchFamily="18" charset="0"/>
                            <a:cs typeface="Calibri" panose="020F0502020204030204" pitchFamily="34" charset="0"/>
                          </a:rPr>
                        </m:ctrlPr>
                      </m:dPr>
                      <m:e>
                        <m:r>
                          <a:rPr lang="en-US" altLang="zh-CN" sz="2000" b="1" i="1" dirty="0">
                            <a:latin typeface="Cambria Math" panose="02040503050406030204" pitchFamily="18" charset="0"/>
                            <a:cs typeface="Calibri" panose="020F0502020204030204" pitchFamily="34" charset="0"/>
                          </a:rPr>
                          <m:t>𝒕</m:t>
                        </m:r>
                      </m:e>
                    </m:d>
                  </m:oMath>
                </a14:m>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Define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𝐶𝑜𝑟</m:t>
                    </m:r>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e>
                    </m:d>
                    <m:r>
                      <a:rPr lang="en-US" altLang="zh-CN" sz="2000" b="0" i="1" smtClean="0">
                        <a:latin typeface="Cambria Math" panose="02040503050406030204" pitchFamily="18" charset="0"/>
                        <a:cs typeface="Calibri" panose="020F0502020204030204" pitchFamily="34" charset="0"/>
                      </a:rPr>
                      <m:t>=∫</m:t>
                    </m:r>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𝑟</m:t>
                        </m:r>
                      </m:sub>
                    </m:sSub>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𝑡</m:t>
                        </m:r>
                        <m:r>
                          <a:rPr lang="en-US" altLang="zh-CN" sz="2000" b="0" i="1" smtClean="0">
                            <a:latin typeface="Cambria Math" panose="02040503050406030204" pitchFamily="18" charset="0"/>
                            <a:cs typeface="Calibri" panose="020F0502020204030204" pitchFamily="34" charset="0"/>
                          </a:rPr>
                          <m:t>−</m:t>
                        </m:r>
                        <m:r>
                          <a:rPr lang="en-US" altLang="zh-CN" sz="2000" i="1" smtClean="0">
                            <a:latin typeface="Cambria Math" panose="02040503050406030204" pitchFamily="18" charset="0"/>
                            <a:cs typeface="Calibri" panose="020F0502020204030204" pitchFamily="34" charset="0"/>
                          </a:rPr>
                          <m:t>𝑐</m:t>
                        </m:r>
                      </m:e>
                    </m:d>
                    <m:sSup>
                      <m:sSupPr>
                        <m:ctrlPr>
                          <a:rPr lang="en-US" altLang="zh-CN" sz="200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𝑒</m:t>
                        </m:r>
                      </m:e>
                      <m:sup>
                        <m:r>
                          <a:rPr lang="en-US" altLang="zh-CN" sz="2000" b="0" i="1" smtClean="0">
                            <a:latin typeface="Cambria Math" panose="02040503050406030204" pitchFamily="18" charset="0"/>
                            <a:cs typeface="Calibri" panose="020F0502020204030204" pitchFamily="34" charset="0"/>
                          </a:rPr>
                          <m:t>𝑗</m:t>
                        </m:r>
                        <m:r>
                          <a:rPr lang="en-US" altLang="zh-CN" sz="2000" b="0" i="1" smtClean="0">
                            <a:latin typeface="Cambria Math" panose="02040503050406030204" pitchFamily="18" charset="0"/>
                            <a:cs typeface="Calibri" panose="020F0502020204030204" pitchFamily="34" charset="0"/>
                          </a:rPr>
                          <m:t>2</m:t>
                        </m:r>
                        <m:r>
                          <a:rPr lang="en-US" altLang="zh-CN" sz="2000" b="0" i="1" smtClean="0">
                            <a:latin typeface="Cambria Math" panose="02040503050406030204" pitchFamily="18" charset="0"/>
                            <a:cs typeface="Calibri" panose="020F0502020204030204" pitchFamily="34" charset="0"/>
                          </a:rPr>
                          <m:t>𝜋</m:t>
                        </m:r>
                        <m:r>
                          <a:rPr lang="en-US" altLang="zh-CN" sz="2000" i="1" smtClean="0">
                            <a:latin typeface="Cambria Math" panose="02040503050406030204" pitchFamily="18" charset="0"/>
                            <a:cs typeface="Calibri" panose="020F0502020204030204" pitchFamily="34" charset="0"/>
                          </a:rPr>
                          <m:t>𝑑</m:t>
                        </m:r>
                        <m:r>
                          <a:rPr lang="en-US" altLang="zh-CN" sz="2000" b="0" i="1" smtClean="0">
                            <a:latin typeface="Cambria Math" panose="02040503050406030204" pitchFamily="18" charset="0"/>
                            <a:cs typeface="Calibri" panose="020F0502020204030204" pitchFamily="34" charset="0"/>
                          </a:rPr>
                          <m:t>𝑡</m:t>
                        </m:r>
                      </m:sup>
                    </m:sSup>
                    <m:sSubSup>
                      <m:sSubSupPr>
                        <m:ctrlPr>
                          <a:rPr lang="en-US" altLang="zh-CN" sz="2000" b="0" i="1" smtClean="0">
                            <a:latin typeface="Cambria Math" panose="02040503050406030204" pitchFamily="18" charset="0"/>
                            <a:cs typeface="Calibri" panose="020F0502020204030204" pitchFamily="34" charset="0"/>
                          </a:rPr>
                        </m:ctrlPr>
                      </m:sSubSupPr>
                      <m:e>
                        <m:r>
                          <a:rPr lang="en-US" altLang="zh-CN" sz="2000" b="0" i="1" smtClean="0">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𝑠</m:t>
                        </m:r>
                      </m:sub>
                      <m:sup>
                        <m:r>
                          <a:rPr lang="en-US" altLang="zh-CN" sz="2000" b="0" i="1" smtClean="0">
                            <a:latin typeface="Cambria Math" panose="02040503050406030204" pitchFamily="18" charset="0"/>
                            <a:cs typeface="Calibri" panose="020F0502020204030204" pitchFamily="34" charset="0"/>
                          </a:rPr>
                          <m:t>∗</m:t>
                        </m:r>
                      </m:sup>
                    </m:sSubSup>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𝑡</m:t>
                        </m:r>
                      </m:e>
                    </m:d>
                    <m:r>
                      <a:rPr lang="en-US" altLang="zh-CN" sz="2000" b="0" i="1" smtClean="0">
                        <a:latin typeface="Cambria Math" panose="02040503050406030204" pitchFamily="18" charset="0"/>
                        <a:cs typeface="Calibri" panose="020F0502020204030204" pitchFamily="34" charset="0"/>
                      </a:rPr>
                      <m:t> </m:t>
                    </m:r>
                    <m:r>
                      <a:rPr lang="en-US" altLang="zh-CN" sz="2000" b="0" i="1" smtClean="0">
                        <a:latin typeface="Cambria Math" panose="02040503050406030204" pitchFamily="18" charset="0"/>
                        <a:cs typeface="Calibri" panose="020F0502020204030204" pitchFamily="34" charset="0"/>
                      </a:rPr>
                      <m:t>𝑑𝑡</m:t>
                    </m:r>
                  </m:oMath>
                </a14:m>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𝜏</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cs typeface="Calibri" panose="020F0502020204030204" pitchFamily="34" charset="0"/>
                      </a:rPr>
                      <m:t>)</m:t>
                    </m:r>
                  </m:oMath>
                </a14:m>
                <a:r>
                  <a:rPr lang="en-US" altLang="zh-CN" sz="20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cs typeface="Calibri" panose="020F0502020204030204" pitchFamily="34" charset="0"/>
                            </a:rPr>
                          </m:ctrlPr>
                        </m:funcPr>
                        <m:fName>
                          <m:r>
                            <a:rPr lang="en-US" altLang="zh-CN" sz="2000" b="0" i="1" smtClean="0">
                              <a:latin typeface="Cambria Math" panose="02040503050406030204" pitchFamily="18" charset="0"/>
                              <a:cs typeface="Calibri" panose="020F0502020204030204" pitchFamily="34" charset="0"/>
                            </a:rPr>
                            <m:t>(</m:t>
                          </m:r>
                          <m:acc>
                            <m:accPr>
                              <m:chr m:val="̂"/>
                              <m:ctrlPr>
                                <a:rPr lang="en-US" altLang="zh-CN" sz="2000" i="1">
                                  <a:latin typeface="Cambria Math" panose="02040503050406030204" pitchFamily="18" charset="0"/>
                                  <a:cs typeface="Calibri" panose="020F0502020204030204" pitchFamily="34" charset="0"/>
                                </a:rPr>
                              </m:ctrlPr>
                            </m:accPr>
                            <m:e>
                              <m:r>
                                <a:rPr lang="en-US" altLang="zh-CN" sz="2000" b="0" i="1" smtClean="0">
                                  <a:latin typeface="Cambria Math" panose="02040503050406030204" pitchFamily="18" charset="0"/>
                                  <a:cs typeface="Calibri" panose="020F0502020204030204" pitchFamily="34" charset="0"/>
                                </a:rPr>
                                <m:t>𝜏</m:t>
                              </m:r>
                            </m:e>
                          </m:acc>
                          <m:r>
                            <a:rPr lang="en-US" altLang="zh-CN" sz="2000" b="0" i="1" smtClean="0">
                              <a:latin typeface="Cambria Math" panose="02040503050406030204" pitchFamily="18" charset="0"/>
                              <a:cs typeface="Calibri" panose="020F0502020204030204" pitchFamily="34" charset="0"/>
                            </a:rPr>
                            <m:t>,</m:t>
                          </m:r>
                          <m:acc>
                            <m:accPr>
                              <m:chr m:val="̂"/>
                              <m:ctrlPr>
                                <a:rPr lang="en-US" altLang="zh-CN" sz="2000" i="1">
                                  <a:latin typeface="Cambria Math" panose="02040503050406030204" pitchFamily="18" charset="0"/>
                                  <a:cs typeface="Calibri" panose="020F0502020204030204" pitchFamily="34" charset="0"/>
                                </a:rPr>
                              </m:ctrlPr>
                            </m:accPr>
                            <m:e>
                              <m:r>
                                <a:rPr lang="en-US" altLang="zh-CN" sz="2000" b="0" i="1" smtClean="0">
                                  <a:latin typeface="Cambria Math" panose="02040503050406030204" pitchFamily="18" charset="0"/>
                                  <a:cs typeface="Calibri" panose="020F0502020204030204" pitchFamily="34" charset="0"/>
                                </a:rPr>
                                <m:t>𝑓</m:t>
                              </m:r>
                            </m:e>
                          </m:acc>
                          <m:r>
                            <a:rPr lang="en-US" altLang="zh-CN" sz="2000" b="0" i="1" smtClean="0">
                              <a:latin typeface="Cambria Math" panose="02040503050406030204" pitchFamily="18" charset="0"/>
                              <a:cs typeface="Calibri" panose="020F0502020204030204" pitchFamily="34" charset="0"/>
                            </a:rPr>
                            <m:t>) = </m:t>
                          </m:r>
                          <m:limLow>
                            <m:limLowPr>
                              <m:ctrlPr>
                                <a:rPr lang="en-US" altLang="zh-CN" sz="2000" i="1" smtClean="0">
                                  <a:latin typeface="Cambria Math" panose="02040503050406030204" pitchFamily="18" charset="0"/>
                                  <a:cs typeface="Calibri" panose="020F0502020204030204" pitchFamily="34" charset="0"/>
                                </a:rPr>
                              </m:ctrlPr>
                            </m:limLowPr>
                            <m:e>
                              <m:r>
                                <a:rPr lang="en-US" altLang="zh-CN" sz="2000" b="0" i="1" smtClean="0">
                                  <a:latin typeface="Cambria Math" panose="02040503050406030204" pitchFamily="18" charset="0"/>
                                  <a:cs typeface="Calibri" panose="020F0502020204030204" pitchFamily="34" charset="0"/>
                                </a:rPr>
                                <m:t>𝑎𝑟𝑔</m:t>
                              </m:r>
                              <m:r>
                                <a:rPr lang="en-US" altLang="zh-CN" sz="2000" b="0" i="1" smtClean="0">
                                  <a:latin typeface="Cambria Math" panose="02040503050406030204" pitchFamily="18" charset="0"/>
                                  <a:cs typeface="Calibri" panose="020F0502020204030204" pitchFamily="34" charset="0"/>
                                </a:rPr>
                                <m:t> </m:t>
                              </m:r>
                              <m:r>
                                <m:rPr>
                                  <m:sty m:val="p"/>
                                </m:rPr>
                                <a:rPr lang="en-US" altLang="zh-CN" sz="2000" b="0" i="0" smtClean="0">
                                  <a:latin typeface="Cambria Math" panose="02040503050406030204" pitchFamily="18" charset="0"/>
                                  <a:cs typeface="Calibri" panose="020F0502020204030204" pitchFamily="34" charset="0"/>
                                </a:rPr>
                                <m:t>max</m:t>
                              </m:r>
                            </m:e>
                            <m:lim>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lim>
                          </m:limLow>
                        </m:fName>
                        <m:e>
                          <m:r>
                            <a:rPr lang="en-US" altLang="zh-CN" sz="2000" b="0" i="1" smtClean="0">
                              <a:latin typeface="Cambria Math" panose="02040503050406030204" pitchFamily="18" charset="0"/>
                              <a:cs typeface="Calibri" panose="020F0502020204030204" pitchFamily="34" charset="0"/>
                            </a:rPr>
                            <m:t>𝐶𝑜𝑟</m:t>
                          </m:r>
                          <m:d>
                            <m:dPr>
                              <m:ctrlPr>
                                <a:rPr lang="en-US" altLang="zh-CN" sz="2000" i="1">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e>
                          </m:d>
                        </m:e>
                      </m:func>
                    </m:oMath>
                  </m:oMathPara>
                </a14:m>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14:m>
                  <m:oMath xmlns:m="http://schemas.openxmlformats.org/officeDocument/2006/math">
                    <m:acc>
                      <m:accPr>
                        <m:chr m:val="̂"/>
                        <m:ctrlPr>
                          <a:rPr lang="en-US" altLang="zh-CN" sz="2000" i="1">
                            <a:latin typeface="Cambria Math" panose="02040503050406030204" pitchFamily="18" charset="0"/>
                            <a:cs typeface="Calibri" panose="020F0502020204030204" pitchFamily="34" charset="0"/>
                          </a:rPr>
                        </m:ctrlPr>
                      </m:accPr>
                      <m:e>
                        <m:r>
                          <a:rPr lang="en-US" altLang="zh-CN" sz="2000" i="1">
                            <a:latin typeface="Cambria Math" panose="02040503050406030204" pitchFamily="18" charset="0"/>
                            <a:cs typeface="Calibri" panose="020F0502020204030204" pitchFamily="34" charset="0"/>
                          </a:rPr>
                          <m:t>𝜏</m:t>
                        </m:r>
                      </m:e>
                    </m:acc>
                  </m:oMath>
                </a14:m>
                <a:r>
                  <a:rPr lang="en-US" altLang="zh-CN" sz="2000" dirty="0">
                    <a:latin typeface="Calibri" panose="020F0502020204030204" pitchFamily="34" charset="0"/>
                    <a:cs typeface="Calibri" panose="020F0502020204030204" pitchFamily="34" charset="0"/>
                  </a:rPr>
                  <a:t> is the estimation of </a:t>
                </a:r>
                <a14:m>
                  <m:oMath xmlns:m="http://schemas.openxmlformats.org/officeDocument/2006/math">
                    <m:sSub>
                      <m:sSubPr>
                        <m:ctrlPr>
                          <a:rPr lang="en-US" altLang="zh-CN" sz="2000" b="1" i="1" dirty="0">
                            <a:solidFill>
                              <a:srgbClr val="FF0000"/>
                            </a:solidFill>
                            <a:latin typeface="Cambria Math" panose="02040503050406030204" pitchFamily="18" charset="0"/>
                            <a:cs typeface="Calibri" panose="020F0502020204030204" pitchFamily="34" charset="0"/>
                          </a:rPr>
                        </m:ctrlPr>
                      </m:sSubPr>
                      <m:e>
                        <m:r>
                          <a:rPr lang="en-US" altLang="zh-CN" sz="2000" b="1" i="1" dirty="0">
                            <a:solidFill>
                              <a:srgbClr val="FF0000"/>
                            </a:solidFill>
                            <a:latin typeface="Cambria Math" panose="02040503050406030204" pitchFamily="18" charset="0"/>
                            <a:cs typeface="Calibri" panose="020F0502020204030204" pitchFamily="34" charset="0"/>
                          </a:rPr>
                          <m:t>𝝉</m:t>
                        </m:r>
                      </m:e>
                      <m:sub>
                        <m:r>
                          <a:rPr lang="en-US" altLang="zh-CN" sz="2000" b="1" i="1" dirty="0">
                            <a:solidFill>
                              <a:srgbClr val="FF0000"/>
                            </a:solidFill>
                            <a:latin typeface="Cambria Math" panose="02040503050406030204" pitchFamily="18" charset="0"/>
                            <a:cs typeface="Calibri" panose="020F0502020204030204" pitchFamily="34" charset="0"/>
                          </a:rPr>
                          <m:t>𝒔</m:t>
                        </m:r>
                      </m:sub>
                    </m:sSub>
                    <m:r>
                      <a:rPr lang="en-US" altLang="zh-CN" sz="2000" b="1" i="1" dirty="0" smtClean="0">
                        <a:solidFill>
                          <a:srgbClr val="FF0000"/>
                        </a:solidFill>
                        <a:latin typeface="Cambria Math" panose="02040503050406030204" pitchFamily="18" charset="0"/>
                        <a:cs typeface="Calibri" panose="020F0502020204030204" pitchFamily="34" charset="0"/>
                      </a:rPr>
                      <m:t>−</m:t>
                    </m:r>
                    <m:sSub>
                      <m:sSubPr>
                        <m:ctrlPr>
                          <a:rPr lang="en-US" altLang="zh-CN" sz="2000" b="1" i="1" dirty="0" smtClean="0">
                            <a:solidFill>
                              <a:srgbClr val="FF0000"/>
                            </a:solidFill>
                            <a:latin typeface="Cambria Math" panose="02040503050406030204" pitchFamily="18" charset="0"/>
                            <a:cs typeface="Calibri" panose="020F0502020204030204" pitchFamily="34" charset="0"/>
                          </a:rPr>
                        </m:ctrlPr>
                      </m:sSubPr>
                      <m:e>
                        <m:r>
                          <a:rPr lang="en-US" altLang="zh-CN" sz="2000" b="1" i="1" dirty="0" smtClean="0">
                            <a:solidFill>
                              <a:srgbClr val="FF0000"/>
                            </a:solidFill>
                            <a:latin typeface="Cambria Math" panose="02040503050406030204" pitchFamily="18" charset="0"/>
                            <a:cs typeface="Calibri" panose="020F0502020204030204" pitchFamily="34" charset="0"/>
                          </a:rPr>
                          <m:t>𝝉</m:t>
                        </m:r>
                      </m:e>
                      <m:sub>
                        <m:r>
                          <a:rPr lang="en-US" altLang="zh-CN" sz="2000" b="1" i="1" dirty="0" smtClean="0">
                            <a:solidFill>
                              <a:srgbClr val="FF0000"/>
                            </a:solidFill>
                            <a:latin typeface="Cambria Math" panose="02040503050406030204" pitchFamily="18" charset="0"/>
                            <a:cs typeface="Calibri" panose="020F0502020204030204" pitchFamily="34" charset="0"/>
                          </a:rPr>
                          <m:t>𝒓</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acc>
                      <m:accPr>
                        <m:chr m:val="̂"/>
                        <m:ctrlPr>
                          <a:rPr lang="en-US" altLang="zh-CN" sz="2000" i="1">
                            <a:latin typeface="Cambria Math" panose="02040503050406030204" pitchFamily="18" charset="0"/>
                            <a:cs typeface="Calibri" panose="020F0502020204030204" pitchFamily="34" charset="0"/>
                          </a:rPr>
                        </m:ctrlPr>
                      </m:accPr>
                      <m:e>
                        <m:r>
                          <a:rPr lang="en-US" altLang="zh-CN" sz="2000" i="1">
                            <a:latin typeface="Cambria Math" panose="02040503050406030204" pitchFamily="18" charset="0"/>
                            <a:cs typeface="Calibri" panose="020F0502020204030204" pitchFamily="34" charset="0"/>
                          </a:rPr>
                          <m:t>𝑓</m:t>
                        </m:r>
                      </m:e>
                    </m:acc>
                  </m:oMath>
                </a14:m>
                <a:r>
                  <a:rPr lang="en-US" altLang="zh-CN" sz="2000" dirty="0">
                    <a:latin typeface="Calibri" panose="020F0502020204030204" pitchFamily="34" charset="0"/>
                    <a:cs typeface="Calibri" panose="020F0502020204030204" pitchFamily="34" charset="0"/>
                  </a:rPr>
                  <a:t> is the estimation of </a:t>
                </a:r>
                <a14:m>
                  <m:oMath xmlns:m="http://schemas.openxmlformats.org/officeDocument/2006/math">
                    <m:r>
                      <a:rPr lang="en-US" altLang="zh-CN" sz="2000" b="1" i="1" dirty="0">
                        <a:solidFill>
                          <a:srgbClr val="FF0000"/>
                        </a:solidFill>
                        <a:latin typeface="Cambria Math" panose="02040503050406030204" pitchFamily="18" charset="0"/>
                        <a:cs typeface="Calibri" panose="020F0502020204030204" pitchFamily="34" charset="0"/>
                      </a:rPr>
                      <m:t>𝒇</m:t>
                    </m:r>
                  </m:oMath>
                </a14:m>
                <a:r>
                  <a:rPr lang="en-US" altLang="zh-CN" sz="2000" dirty="0">
                    <a:latin typeface="Calibri" panose="020F0502020204030204" pitchFamily="34" charset="0"/>
                    <a:cs typeface="Calibri" panose="020F0502020204030204" pitchFamily="34" charset="0"/>
                  </a:rPr>
                  <a:t> </a:t>
                </a:r>
              </a:p>
            </p:txBody>
          </p:sp>
        </mc:Choice>
        <mc:Fallback>
          <p:sp>
            <p:nvSpPr>
              <p:cNvPr id="5" name="文本框 4">
                <a:extLst>
                  <a:ext uri="{FF2B5EF4-FFF2-40B4-BE49-F238E27FC236}">
                    <a16:creationId xmlns:a16="http://schemas.microsoft.com/office/drawing/2014/main" id="{BC775970-3103-D5EF-8AF1-97F6612077E4}"/>
                  </a:ext>
                </a:extLst>
              </p:cNvPr>
              <p:cNvSpPr txBox="1">
                <a:spLocks noRot="1" noChangeAspect="1" noMove="1" noResize="1" noEditPoints="1" noAdjustHandles="1" noChangeArrowheads="1" noChangeShapeType="1" noTextEdit="1"/>
              </p:cNvSpPr>
              <p:nvPr/>
            </p:nvSpPr>
            <p:spPr>
              <a:xfrm>
                <a:off x="0" y="461397"/>
                <a:ext cx="6449212" cy="3396058"/>
              </a:xfrm>
              <a:prstGeom prst="rect">
                <a:avLst/>
              </a:prstGeom>
              <a:blipFill>
                <a:blip r:embed="rId5"/>
                <a:stretch>
                  <a:fillRect l="-851" b="-2334"/>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8A2523E3-44B5-46EA-719F-30D53CE9A54C}"/>
              </a:ext>
            </a:extLst>
          </p:cNvPr>
          <p:cNvSpPr txBox="1">
            <a:spLocks/>
          </p:cNvSpPr>
          <p:nvPr/>
        </p:nvSpPr>
        <p:spPr>
          <a:xfrm>
            <a:off x="752475" y="157556"/>
            <a:ext cx="7364730" cy="6076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t>Doppler sensing</a:t>
            </a:r>
            <a:endParaRPr lang="zh-CN" altLang="en-US" sz="2000" dirty="0"/>
          </a:p>
        </p:txBody>
      </p:sp>
      <p:sp>
        <p:nvSpPr>
          <p:cNvPr id="7" name="文本框 6">
            <a:extLst>
              <a:ext uri="{FF2B5EF4-FFF2-40B4-BE49-F238E27FC236}">
                <a16:creationId xmlns:a16="http://schemas.microsoft.com/office/drawing/2014/main" id="{7E5FCF24-60C2-1A11-06E0-B4CED2D6056C}"/>
              </a:ext>
            </a:extLst>
          </p:cNvPr>
          <p:cNvSpPr txBox="1"/>
          <p:nvPr/>
        </p:nvSpPr>
        <p:spPr>
          <a:xfrm>
            <a:off x="0" y="2739278"/>
            <a:ext cx="1993900" cy="368300"/>
          </a:xfrm>
          <a:prstGeom prst="rect">
            <a:avLst/>
          </a:prstGeom>
          <a:noFill/>
        </p:spPr>
        <p:txBody>
          <a:bodyPr wrap="none" rtlCol="0" anchor="t">
            <a:spAutoFit/>
          </a:bodyPr>
          <a:lstStyle/>
          <a:p>
            <a:r>
              <a:rPr lang="en-US" altLang="zh-CN" dirty="0">
                <a:solidFill>
                  <a:srgbClr val="FF0000"/>
                </a:solidFill>
                <a:latin typeface="Calibri" panose="020F0502020204030204" pitchFamily="34" charset="0"/>
                <a:cs typeface="Calibri" panose="020F0502020204030204" pitchFamily="34" charset="0"/>
                <a:sym typeface="+mn-ea"/>
              </a:rPr>
              <a:t>Ambiguity Function</a:t>
            </a:r>
            <a:endParaRPr lang="zh-CN" altLang="en-US" dirty="0"/>
          </a:p>
        </p:txBody>
      </p:sp>
    </p:spTree>
    <p:extLst>
      <p:ext uri="{BB962C8B-B14F-4D97-AF65-F5344CB8AC3E}">
        <p14:creationId xmlns:p14="http://schemas.microsoft.com/office/powerpoint/2010/main" val="64663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A2523E3-44B5-46EA-719F-30D53CE9A54C}"/>
              </a:ext>
            </a:extLst>
          </p:cNvPr>
          <p:cNvSpPr txBox="1">
            <a:spLocks/>
          </p:cNvSpPr>
          <p:nvPr/>
        </p:nvSpPr>
        <p:spPr>
          <a:xfrm>
            <a:off x="721973" y="406100"/>
            <a:ext cx="7364730" cy="6076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t>Doppler sensing</a:t>
            </a:r>
            <a:endParaRPr lang="zh-CN" altLang="en-US" sz="2000" dirty="0"/>
          </a:p>
        </p:txBody>
      </p:sp>
      <mc:AlternateContent xmlns:mc="http://schemas.openxmlformats.org/markup-compatibility/2006" xmlns:a14="http://schemas.microsoft.com/office/drawing/2010/main">
        <mc:Choice Requires="a14">
          <p:sp>
            <p:nvSpPr>
              <p:cNvPr id="7" name="内容占位符 41">
                <a:extLst>
                  <a:ext uri="{FF2B5EF4-FFF2-40B4-BE49-F238E27FC236}">
                    <a16:creationId xmlns:a16="http://schemas.microsoft.com/office/drawing/2014/main" id="{9F0442A4-A101-39CD-B355-3970D0C49208}"/>
                  </a:ext>
                </a:extLst>
              </p:cNvPr>
              <p:cNvSpPr txBox="1">
                <a:spLocks/>
              </p:cNvSpPr>
              <p:nvPr/>
            </p:nvSpPr>
            <p:spPr>
              <a:xfrm>
                <a:off x="295835" y="1021977"/>
                <a:ext cx="4108503" cy="3310614"/>
              </a:xfrm>
            </p:spPr>
            <p:txBody>
              <a:bodyPr>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𝜃</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zh-CN" altLang="en-US" sz="2000" dirty="0">
                    <a:solidFill>
                      <a:srgbClr val="ED6C00"/>
                    </a:solidFill>
                    <a:latin typeface="Cambria Math" panose="02040503050406030204" pitchFamily="18" charset="0"/>
                    <a:cs typeface="Cambria Math" panose="02040503050406030204" pitchFamily="18" charset="0"/>
                  </a:rPr>
                  <a:t>：</a:t>
                </a:r>
                <a:r>
                  <a:rPr lang="en-US" sz="2000" dirty="0">
                    <a:latin typeface="Arial" panose="020B0604020202020204" pitchFamily="34" charset="0"/>
                    <a:cs typeface="Arial" panose="020B0604020202020204" pitchFamily="34" charset="0"/>
                  </a:rPr>
                  <a:t>estimated via the phased array of the passive receiver, e.g., </a:t>
                </a:r>
                <a:r>
                  <a:rPr lang="en-US" sz="2000" dirty="0">
                    <a:solidFill>
                      <a:srgbClr val="FF0000"/>
                    </a:solidFill>
                    <a:latin typeface="Arial" panose="020B0604020202020204" pitchFamily="34" charset="0"/>
                    <a:cs typeface="Arial" panose="020B0604020202020204" pitchFamily="34" charset="0"/>
                  </a:rPr>
                  <a:t>MUSIC algorithm</a:t>
                </a:r>
                <a:endParaRPr lang="en-US" sz="2000" dirty="0">
                  <a:latin typeface="Arial" panose="020B0604020202020204" pitchFamily="34" charset="0"/>
                  <a:cs typeface="Arial" panose="020B0604020202020204" pitchFamily="34" charset="0"/>
                </a:endParaRPr>
              </a:p>
              <a:p>
                <a:r>
                  <a:rPr lang="en-US" sz="2000" dirty="0">
                    <a:solidFill>
                      <a:srgbClr val="ED6C00"/>
                    </a:solidFill>
                    <a:latin typeface="Arial" panose="020B0604020202020204" pitchFamily="34" charset="0"/>
                    <a:cs typeface="Arial" panose="020B0604020202020204" pitchFamily="34" charset="0"/>
                    <a:sym typeface="+mn-ea"/>
                  </a:rPr>
                  <a:t>s</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mn-ea"/>
                  </a:rPr>
                  <a:t>estimated </a:t>
                </a:r>
                <a:r>
                  <a:rPr lang="en-US" sz="2000" dirty="0">
                    <a:latin typeface="Arial" panose="020B0604020202020204" pitchFamily="34" charset="0"/>
                    <a:cs typeface="Arial" panose="020B0604020202020204" pitchFamily="34" charset="0"/>
                  </a:rPr>
                  <a:t>with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𝑏𝑠</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acc>
                      <m:accPr>
                        <m:chr m:val="̂"/>
                        <m:ctrlPr>
                          <a:rPr lang="en-US" altLang="zh-CN" sz="2000" i="1" smtClean="0">
                            <a:solidFill>
                              <a:srgbClr val="ED6C00"/>
                            </a:solidFill>
                            <a:latin typeface="Cambria Math" panose="02040503050406030204" pitchFamily="18" charset="0"/>
                            <a:cs typeface="Cambria Math" panose="02040503050406030204" pitchFamily="18" charset="0"/>
                          </a:rPr>
                        </m:ctrlPr>
                      </m:accPr>
                      <m:e>
                        <m:r>
                          <a:rPr lang="en-US" altLang="zh-CN" sz="2000" i="1">
                            <a:solidFill>
                              <a:srgbClr val="ED6C00"/>
                            </a:solidFill>
                            <a:latin typeface="Cambria Math" panose="02040503050406030204" pitchFamily="18" charset="0"/>
                            <a:ea typeface="MS Mincho" charset="0"/>
                            <a:cs typeface="Cambria Math" panose="02040503050406030204" pitchFamily="18" charset="0"/>
                          </a:rPr>
                          <m:t>𝜏</m:t>
                        </m:r>
                      </m:e>
                    </m:acc>
                  </m:oMath>
                </a14:m>
                <a:endParaRPr lang="en-US" sz="2000" dirty="0">
                  <a:latin typeface="Arial" panose="020B0604020202020204" pitchFamily="34" charset="0"/>
                  <a:cs typeface="Arial" panose="020B0604020202020204" pitchFamily="34" charset="0"/>
                </a:endParaRPr>
              </a:p>
              <a:p>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mn-ea"/>
                  </a:rPr>
                  <a:t> estimated </a:t>
                </a:r>
                <a:r>
                  <a:rPr lang="en-US" sz="2000" dirty="0">
                    <a:latin typeface="Arial" panose="020B0604020202020204" pitchFamily="34" charset="0"/>
                    <a:cs typeface="Arial" panose="020B0604020202020204" pitchFamily="34" charset="0"/>
                  </a:rPr>
                  <a:t>with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𝑏𝑠</m:t>
                        </m:r>
                      </m:sub>
                    </m:sSub>
                  </m:oMath>
                </a14:m>
                <a:r>
                  <a:rPr lang="en-US" sz="2000" dirty="0">
                    <a:solidFill>
                      <a:srgbClr val="ED6C00"/>
                    </a:solidFill>
                    <a:latin typeface="Arial" panose="020B0604020202020204" pitchFamily="34" charset="0"/>
                    <a:cs typeface="Arial" panose="020B0604020202020204" pitchFamily="34" charset="0"/>
                  </a:rPr>
                  <a:t>, </a:t>
                </a:r>
                <a14:m>
                  <m:oMath xmlns:m="http://schemas.openxmlformats.org/officeDocument/2006/math">
                    <m:r>
                      <a:rPr lang="en-US" sz="2000" i="1">
                        <a:solidFill>
                          <a:srgbClr val="ED6C00"/>
                        </a:solidFill>
                        <a:latin typeface="Cambria Math" panose="02040503050406030204" pitchFamily="18" charset="0"/>
                        <a:ea typeface="MS Mincho" charset="0"/>
                        <a:cs typeface="Cambria Math" panose="02040503050406030204" pitchFamily="18" charset="0"/>
                      </a:rPr>
                      <m:t>𝜃</m:t>
                    </m:r>
                  </m:oMath>
                </a14:m>
                <a:r>
                  <a:rPr lang="en-US" sz="2000" dirty="0">
                    <a:solidFill>
                      <a:srgbClr val="ED6C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14:m>
                  <m:oMath xmlns:m="http://schemas.openxmlformats.org/officeDocument/2006/math">
                    <m:r>
                      <a:rPr lang="en-US" altLang="zh-CN" sz="2000" b="1" i="1" dirty="0">
                        <a:solidFill>
                          <a:srgbClr val="ED6C00"/>
                        </a:solidFill>
                        <a:latin typeface="Cambria Math" panose="02040503050406030204" pitchFamily="18" charset="0"/>
                        <a:cs typeface="Cambria Math" panose="02040503050406030204" pitchFamily="18" charset="0"/>
                      </a:rPr>
                      <m:t>𝒔</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a:t>
                </a:r>
              </a:p>
              <a:p>
                <a14:m>
                  <m:oMath xmlns:m="http://schemas.openxmlformats.org/officeDocument/2006/math">
                    <m:sSub>
                      <m:sSubPr>
                        <m:ctrlPr>
                          <a:rPr lang="en-US" sz="2000" i="1">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cs typeface="Cambria Math" panose="02040503050406030204" pitchFamily="18" charset="0"/>
                          </a:rPr>
                          <m:t>𝑣</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with the direction of car’s velocity and </a:t>
                </a:r>
                <a14:m>
                  <m:oMath xmlns:m="http://schemas.openxmlformats.org/officeDocument/2006/math">
                    <m:acc>
                      <m:accPr>
                        <m:chr m:val="̂"/>
                        <m:ctrlPr>
                          <a:rPr lang="en-US" altLang="zh-CN" sz="2000" i="1" smtClean="0">
                            <a:solidFill>
                              <a:srgbClr val="ED6C00"/>
                            </a:solidFill>
                            <a:latin typeface="Cambria Math" panose="02040503050406030204" pitchFamily="18" charset="0"/>
                            <a:cs typeface="Cambria Math" panose="02040503050406030204" pitchFamily="18" charset="0"/>
                          </a:rPr>
                        </m:ctrlPr>
                      </m:accPr>
                      <m:e>
                        <m:r>
                          <a:rPr lang="en-US" altLang="zh-CN" sz="2000" i="1">
                            <a:solidFill>
                              <a:srgbClr val="ED6C00"/>
                            </a:solidFill>
                            <a:latin typeface="Cambria Math" panose="02040503050406030204" pitchFamily="18" charset="0"/>
                            <a:cs typeface="Cambria Math" panose="02040503050406030204" pitchFamily="18" charset="0"/>
                          </a:rPr>
                          <m:t>𝑓</m:t>
                        </m:r>
                      </m:e>
                    </m:acc>
                  </m:oMath>
                </a14:m>
                <a:r>
                  <a:rPr lang="en-US" altLang="zh-CN" sz="2000" dirty="0">
                    <a:solidFill>
                      <a:srgbClr val="ED6C00"/>
                    </a:solidFill>
                    <a:latin typeface="Arial" panose="020B0604020202020204" pitchFamily="34" charset="0"/>
                    <a:cs typeface="Arial" panose="020B0604020202020204" pitchFamily="34" charset="0"/>
                  </a:rPr>
                  <a:t> </a:t>
                </a:r>
              </a:p>
              <a:p>
                <a:r>
                  <a:rPr lang="en-US" altLang="zh-CN" sz="2000" dirty="0">
                    <a:solidFill>
                      <a:srgbClr val="FF0000"/>
                    </a:solidFill>
                    <a:latin typeface="Calibri" panose="020F0502020204030204" pitchFamily="34" charset="0"/>
                    <a:cs typeface="Calibri" panose="020F0502020204030204" pitchFamily="34" charset="0"/>
                    <a:sym typeface="+mn-ea"/>
                  </a:rPr>
                  <a:t>Ambiguity Function</a:t>
                </a:r>
                <a:endParaRPr lang="en-US" altLang="zh-CN" sz="2000" dirty="0">
                  <a:latin typeface="Calibri" panose="020F0502020204030204" pitchFamily="34" charset="0"/>
                  <a:cs typeface="Calibri" panose="020F050202020403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How to calculate the velocity </a:t>
                </a:r>
                <a14:m>
                  <m:oMath xmlns:m="http://schemas.openxmlformats.org/officeDocument/2006/math">
                    <m:sSub>
                      <m:sSubPr>
                        <m:ctrlPr>
                          <a:rPr lang="en-US" sz="2000" i="1">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cs typeface="Cambria Math" panose="02040503050406030204" pitchFamily="18" charset="0"/>
                          </a:rPr>
                          <m:t>𝑣</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zh-CN" altLang="en-US" sz="2000" dirty="0">
                    <a:solidFill>
                      <a:srgbClr val="ED6C00"/>
                    </a:solidFill>
                    <a:latin typeface="Cambria Math" panose="02040503050406030204" pitchFamily="18" charset="0"/>
                    <a:cs typeface="Cambria Math" panose="02040503050406030204" pitchFamily="18" charset="0"/>
                  </a:rPr>
                  <a:t>？</a:t>
                </a:r>
              </a:p>
              <a:p>
                <a14:m>
                  <m:oMath xmlns:m="http://schemas.openxmlformats.org/officeDocument/2006/math">
                    <m:sSub>
                      <m:sSubPr>
                        <m:ctrlPr>
                          <a:rPr lang="en-US" sz="3200" i="1">
                            <a:solidFill>
                              <a:srgbClr val="ED6C00"/>
                            </a:solidFill>
                            <a:latin typeface="Cambria Math" panose="02040503050406030204" pitchFamily="18" charset="0"/>
                            <a:cs typeface="Cambria Math" panose="02040503050406030204" pitchFamily="18" charset="0"/>
                          </a:rPr>
                        </m:ctrlPr>
                      </m:sSubPr>
                      <m:e>
                        <m:r>
                          <a:rPr lang="en-US" sz="3200" i="1">
                            <a:solidFill>
                              <a:srgbClr val="ED6C00"/>
                            </a:solidFill>
                            <a:latin typeface="Cambria Math" panose="02040503050406030204" pitchFamily="18" charset="0"/>
                            <a:cs typeface="Cambria Math" panose="02040503050406030204" pitchFamily="18" charset="0"/>
                          </a:rPr>
                          <m:t>𝑣</m:t>
                        </m:r>
                      </m:e>
                      <m:sub>
                        <m:r>
                          <a:rPr lang="en-US" sz="3200" i="1">
                            <a:solidFill>
                              <a:srgbClr val="ED6C00"/>
                            </a:solidFill>
                            <a:latin typeface="Cambria Math" panose="02040503050406030204" pitchFamily="18" charset="0"/>
                            <a:cs typeface="Cambria Math" panose="02040503050406030204" pitchFamily="18" charset="0"/>
                          </a:rPr>
                          <m:t>𝑐</m:t>
                        </m:r>
                      </m:sub>
                    </m:sSub>
                    <m:r>
                      <a:rPr lang="en-US" sz="3200" i="1">
                        <a:solidFill>
                          <a:srgbClr val="ED6C00"/>
                        </a:solidFill>
                        <a:latin typeface="Cambria Math" panose="02040503050406030204" pitchFamily="18" charset="0"/>
                        <a:cs typeface="Cambria Math" panose="02040503050406030204" pitchFamily="18" charset="0"/>
                      </a:rPr>
                      <m:t>=</m:t>
                    </m:r>
                    <m:f>
                      <m:fPr>
                        <m:ctrlPr>
                          <a:rPr lang="en-US" sz="3200" i="1">
                            <a:solidFill>
                              <a:srgbClr val="ED6C00"/>
                            </a:solidFill>
                            <a:latin typeface="Cambria Math" panose="02040503050406030204" pitchFamily="18" charset="0"/>
                            <a:cs typeface="Cambria Math" panose="02040503050406030204" pitchFamily="18" charset="0"/>
                          </a:rPr>
                        </m:ctrlPr>
                      </m:fPr>
                      <m:num>
                        <m:r>
                          <a:rPr lang="en-US" sz="3200" i="1">
                            <a:solidFill>
                              <a:srgbClr val="ED6C00"/>
                            </a:solidFill>
                            <a:latin typeface="Cambria Math" panose="02040503050406030204" pitchFamily="18" charset="0"/>
                            <a:cs typeface="Cambria Math" panose="02040503050406030204" pitchFamily="18" charset="0"/>
                          </a:rPr>
                          <m:t>𝑐</m:t>
                        </m:r>
                        <m:r>
                          <a:rPr lang="en-US" sz="3200" i="1">
                            <a:solidFill>
                              <a:srgbClr val="ED6C00"/>
                            </a:solidFill>
                            <a:latin typeface="Cambria Math" panose="02040503050406030204" pitchFamily="18" charset="0"/>
                            <a:cs typeface="Cambria Math" panose="02040503050406030204" pitchFamily="18" charset="0"/>
                          </a:rPr>
                          <m:t>∗</m:t>
                        </m:r>
                        <m:r>
                          <a:rPr lang="en-US" sz="3200" i="1">
                            <a:solidFill>
                              <a:srgbClr val="ED6C00"/>
                            </a:solidFill>
                            <a:latin typeface="Cambria Math" panose="02040503050406030204" pitchFamily="18" charset="0"/>
                            <a:cs typeface="Cambria Math" panose="02040503050406030204" pitchFamily="18" charset="0"/>
                          </a:rPr>
                          <m:t>𝑓</m:t>
                        </m:r>
                      </m:num>
                      <m:den>
                        <m:r>
                          <a:rPr lang="en-US" sz="3200" i="1">
                            <a:solidFill>
                              <a:srgbClr val="ED6C00"/>
                            </a:solidFill>
                            <a:latin typeface="Cambria Math" panose="02040503050406030204" pitchFamily="18" charset="0"/>
                            <a:ea typeface="MS Mincho" charset="0"/>
                            <a:cs typeface="Cambria Math" panose="02040503050406030204" pitchFamily="18" charset="0"/>
                          </a:rPr>
                          <m:t>2</m:t>
                        </m:r>
                        <m:sSub>
                          <m:sSubPr>
                            <m:ctrlPr>
                              <a:rPr lang="en-US" sz="3200" i="1">
                                <a:solidFill>
                                  <a:srgbClr val="ED6C00"/>
                                </a:solidFill>
                                <a:latin typeface="Cambria Math" panose="02040503050406030204" pitchFamily="18" charset="0"/>
                                <a:ea typeface="MS Mincho" charset="0"/>
                                <a:cs typeface="Cambria Math" panose="02040503050406030204" pitchFamily="18" charset="0"/>
                              </a:rPr>
                            </m:ctrlPr>
                          </m:sSubPr>
                          <m:e>
                            <m:r>
                              <a:rPr lang="en-US" sz="3200" i="1">
                                <a:solidFill>
                                  <a:srgbClr val="ED6C00"/>
                                </a:solidFill>
                                <a:latin typeface="Cambria Math" panose="02040503050406030204" pitchFamily="18" charset="0"/>
                                <a:ea typeface="MS Mincho" charset="0"/>
                                <a:cs typeface="Cambria Math" panose="02040503050406030204" pitchFamily="18" charset="0"/>
                              </a:rPr>
                              <m:t>𝑓</m:t>
                            </m:r>
                          </m:e>
                          <m:sub>
                            <m:r>
                              <a:rPr lang="en-US" sz="3200" i="1">
                                <a:solidFill>
                                  <a:srgbClr val="ED6C00"/>
                                </a:solidFill>
                                <a:latin typeface="Cambria Math" panose="02040503050406030204" pitchFamily="18" charset="0"/>
                                <a:ea typeface="MS Mincho" charset="0"/>
                                <a:cs typeface="Cambria Math" panose="02040503050406030204" pitchFamily="18" charset="0"/>
                              </a:rPr>
                              <m:t>𝑐</m:t>
                            </m:r>
                          </m:sub>
                        </m:sSub>
                      </m:den>
                    </m:f>
                  </m:oMath>
                </a14:m>
                <a:r>
                  <a:rPr lang="en-US" altLang="zh-CN" sz="3200" dirty="0">
                    <a:solidFill>
                      <a:srgbClr val="ED6C00"/>
                    </a:solidFill>
                    <a:latin typeface="Cambria Math" panose="02040503050406030204" pitchFamily="18" charset="0"/>
                    <a:cs typeface="Cambria Math" panose="02040503050406030204" pitchFamily="18" charset="0"/>
                  </a:rPr>
                  <a:t>  </a:t>
                </a:r>
                <a:r>
                  <a:rPr lang="en-US" sz="2000" dirty="0">
                    <a:solidFill>
                      <a:srgbClr val="FF0000"/>
                    </a:solidFill>
                    <a:latin typeface="Arial" panose="020B0604020202020204" pitchFamily="34" charset="0"/>
                    <a:cs typeface="Arial" panose="020B0604020202020204" pitchFamily="34" charset="0"/>
                  </a:rPr>
                  <a:t>where </a:t>
                </a:r>
                <a14:m>
                  <m:oMath xmlns:m="http://schemas.openxmlformats.org/officeDocument/2006/math">
                    <m:sSub>
                      <m:sSubPr>
                        <m:ctrlPr>
                          <a:rPr lang="en-US" sz="2000" i="1" dirty="0">
                            <a:solidFill>
                              <a:srgbClr val="FF0000"/>
                            </a:solidFill>
                            <a:latin typeface="Cambria Math" panose="02040503050406030204" pitchFamily="18" charset="0"/>
                            <a:cs typeface="Arial" panose="020B0604020202020204" pitchFamily="34" charset="0"/>
                          </a:rPr>
                        </m:ctrlPr>
                      </m:sSubPr>
                      <m:e>
                        <m:r>
                          <a:rPr lang="en-US" sz="2000" dirty="0">
                            <a:solidFill>
                              <a:srgbClr val="FF0000"/>
                            </a:solidFill>
                            <a:latin typeface="Cambria Math" panose="02040503050406030204" pitchFamily="18" charset="0"/>
                            <a:cs typeface="Arial" panose="020B0604020202020204" pitchFamily="34" charset="0"/>
                          </a:rPr>
                          <m:t>𝑓</m:t>
                        </m:r>
                      </m:e>
                      <m:sub>
                        <m:r>
                          <a:rPr lang="en-US" sz="2000" dirty="0">
                            <a:solidFill>
                              <a:srgbClr val="FF0000"/>
                            </a:solidFill>
                            <a:latin typeface="Cambria Math" panose="02040503050406030204" pitchFamily="18" charset="0"/>
                            <a:cs typeface="Arial" panose="020B0604020202020204" pitchFamily="34" charset="0"/>
                          </a:rPr>
                          <m:t>𝑐</m:t>
                        </m:r>
                      </m:sub>
                    </m:sSub>
                  </m:oMath>
                </a14:m>
                <a:r>
                  <a:rPr lang="en-US" sz="2000" dirty="0">
                    <a:solidFill>
                      <a:srgbClr val="FF0000"/>
                    </a:solidFill>
                    <a:latin typeface="Arial" panose="020B0604020202020204" pitchFamily="34" charset="0"/>
                    <a:cs typeface="Arial" panose="020B0604020202020204" pitchFamily="34" charset="0"/>
                  </a:rPr>
                  <a:t> is carrier frequency, </a:t>
                </a:r>
                <a14:m>
                  <m:oMath xmlns:m="http://schemas.openxmlformats.org/officeDocument/2006/math">
                    <m:r>
                      <a:rPr lang="en-US" sz="2000" i="1" dirty="0">
                        <a:solidFill>
                          <a:srgbClr val="FF0000"/>
                        </a:solidFill>
                        <a:latin typeface="Cambria Math" panose="02040503050406030204" pitchFamily="18" charset="0"/>
                        <a:cs typeface="Cambria Math" panose="02040503050406030204" pitchFamily="18" charset="0"/>
                      </a:rPr>
                      <m:t>𝑓</m:t>
                    </m:r>
                  </m:oMath>
                </a14:m>
                <a:r>
                  <a:rPr lang="en-US" altLang="zh-CN" sz="2000" dirty="0">
                    <a:solidFill>
                      <a:srgbClr val="FF0000"/>
                    </a:solidFill>
                    <a:latin typeface="Arial" panose="020B0604020202020204" pitchFamily="34" charset="0"/>
                    <a:cs typeface="Arial" panose="020B0604020202020204" pitchFamily="34" charset="0"/>
                  </a:rPr>
                  <a:t> is the </a:t>
                </a:r>
              </a:p>
              <a:p>
                <a:pPr marL="0" indent="0">
                  <a:buFont typeface="Arial" panose="020B0604020202020204" pitchFamily="34" charset="0"/>
                  <a:buNone/>
                </a:pPr>
                <a:r>
                  <a:rPr lang="en-US" altLang="zh-CN" sz="2000" dirty="0">
                    <a:solidFill>
                      <a:srgbClr val="FF0000"/>
                    </a:solidFill>
                    <a:latin typeface="Arial" panose="020B0604020202020204" pitchFamily="34" charset="0"/>
                    <a:cs typeface="Arial" panose="020B0604020202020204" pitchFamily="34" charset="0"/>
                  </a:rPr>
                  <a:t>Doppler frequency offset.</a:t>
                </a:r>
              </a:p>
            </p:txBody>
          </p:sp>
        </mc:Choice>
        <mc:Fallback xmlns="">
          <p:sp>
            <p:nvSpPr>
              <p:cNvPr id="7" name="内容占位符 41">
                <a:extLst>
                  <a:ext uri="{FF2B5EF4-FFF2-40B4-BE49-F238E27FC236}">
                    <a16:creationId xmlns:a16="http://schemas.microsoft.com/office/drawing/2014/main" id="{9F0442A4-A101-39CD-B355-3970D0C49208}"/>
                  </a:ext>
                </a:extLst>
              </p:cNvPr>
              <p:cNvSpPr txBox="1">
                <a:spLocks noRot="1" noChangeAspect="1" noMove="1" noResize="1" noEditPoints="1" noAdjustHandles="1" noChangeArrowheads="1" noChangeShapeType="1" noTextEdit="1"/>
              </p:cNvSpPr>
              <p:nvPr/>
            </p:nvSpPr>
            <p:spPr>
              <a:xfrm>
                <a:off x="295835" y="1021977"/>
                <a:ext cx="4108503" cy="3310614"/>
              </a:xfrm>
              <a:blipFill>
                <a:blip r:embed="rId2"/>
                <a:stretch>
                  <a:fillRect/>
                </a:stretch>
              </a:blipFill>
            </p:spPr>
            <p:txBody>
              <a:bodyPr/>
              <a:lstStyle/>
              <a:p>
                <a:r>
                  <a:rPr lang="zh-CN" altLang="en-US">
                    <a:noFill/>
                  </a:rPr>
                  <a:t> </a:t>
                </a:r>
              </a:p>
            </p:txBody>
          </p:sp>
        </mc:Fallback>
      </mc:AlternateContent>
      <p:sp>
        <p:nvSpPr>
          <p:cNvPr id="22" name="饼形 18">
            <a:extLst>
              <a:ext uri="{FF2B5EF4-FFF2-40B4-BE49-F238E27FC236}">
                <a16:creationId xmlns:a16="http://schemas.microsoft.com/office/drawing/2014/main" id="{12B26FB9-B3F2-9EE4-C53B-79D621242880}"/>
              </a:ext>
            </a:extLst>
          </p:cNvPr>
          <p:cNvSpPr/>
          <p:nvPr/>
        </p:nvSpPr>
        <p:spPr>
          <a:xfrm>
            <a:off x="5546437" y="3621739"/>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23"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4740" y="358472"/>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222" y="1765475"/>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981DDBB6-003D-2BEC-85CF-1FB5EFDD98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3119" y="4161475"/>
            <a:ext cx="847103" cy="847103"/>
          </a:xfrm>
          <a:prstGeom prst="rect">
            <a:avLst/>
          </a:prstGeom>
        </p:spPr>
      </p:pic>
      <p:cxnSp>
        <p:nvCxnSpPr>
          <p:cNvPr id="26" name="直接箭头连接符 25">
            <a:extLst>
              <a:ext uri="{FF2B5EF4-FFF2-40B4-BE49-F238E27FC236}">
                <a16:creationId xmlns:a16="http://schemas.microsoft.com/office/drawing/2014/main" id="{A1D799F1-CE42-B310-C03D-640241E18047}"/>
              </a:ext>
            </a:extLst>
          </p:cNvPr>
          <p:cNvCxnSpPr/>
          <p:nvPr/>
        </p:nvCxnSpPr>
        <p:spPr>
          <a:xfrm>
            <a:off x="5976339" y="4033218"/>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56CA02A-90DF-A9D5-D438-6D6CA5B6A763}"/>
              </a:ext>
            </a:extLst>
          </p:cNvPr>
          <p:cNvCxnSpPr/>
          <p:nvPr/>
        </p:nvCxnSpPr>
        <p:spPr>
          <a:xfrm flipH="1" flipV="1">
            <a:off x="5057386" y="1604978"/>
            <a:ext cx="918953" cy="242824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饼形 14">
            <a:extLst>
              <a:ext uri="{FF2B5EF4-FFF2-40B4-BE49-F238E27FC236}">
                <a16:creationId xmlns:a16="http://schemas.microsoft.com/office/drawing/2014/main" id="{685B55F0-E5A7-FE8E-4F6A-843662422FB8}"/>
              </a:ext>
            </a:extLst>
          </p:cNvPr>
          <p:cNvSpPr/>
          <p:nvPr/>
        </p:nvSpPr>
        <p:spPr>
          <a:xfrm>
            <a:off x="5712179" y="3779218"/>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cxnSp>
        <p:nvCxnSpPr>
          <p:cNvPr id="29" name="直接箭头连接符 28">
            <a:extLst>
              <a:ext uri="{FF2B5EF4-FFF2-40B4-BE49-F238E27FC236}">
                <a16:creationId xmlns:a16="http://schemas.microsoft.com/office/drawing/2014/main" id="{22857A83-F6CB-BC5B-D358-499401553582}"/>
              </a:ext>
            </a:extLst>
          </p:cNvPr>
          <p:cNvCxnSpPr/>
          <p:nvPr/>
        </p:nvCxnSpPr>
        <p:spPr>
          <a:xfrm flipV="1">
            <a:off x="5976339" y="2610818"/>
            <a:ext cx="1599883" cy="142240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ACAFC04-7CCA-01E3-1282-AD0F1BE30A8B}"/>
                  </a:ext>
                </a:extLst>
              </p:cNvPr>
              <p:cNvSpPr/>
              <p:nvPr/>
            </p:nvSpPr>
            <p:spPr>
              <a:xfrm>
                <a:off x="7740539" y="2741389"/>
                <a:ext cx="140346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solidFill>
                                <a:srgbClr val="ED6C00"/>
                              </a:solidFill>
                              <a:latin typeface="Cambria Math" panose="02040503050406030204" pitchFamily="18" charset="0"/>
                            </a:rPr>
                          </m:ctrlPr>
                        </m:sSubPr>
                        <m:e>
                          <m:r>
                            <a:rPr lang="en-US" b="0" i="1" smtClean="0">
                              <a:solidFill>
                                <a:srgbClr val="ED6C00"/>
                              </a:solidFill>
                              <a:latin typeface="Cambria Math" panose="02040503050406030204" pitchFamily="18" charset="0"/>
                            </a:rPr>
                            <m:t>𝑣</m:t>
                          </m:r>
                        </m:e>
                        <m:sub>
                          <m:r>
                            <a:rPr lang="en-US" b="0" i="1" smtClean="0">
                              <a:solidFill>
                                <a:srgbClr val="ED6C00"/>
                              </a:solidFill>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30" name="矩形 29">
                <a:extLst>
                  <a:ext uri="{FF2B5EF4-FFF2-40B4-BE49-F238E27FC236}">
                    <a16:creationId xmlns:a16="http://schemas.microsoft.com/office/drawing/2014/main" id="{9ACAFC04-7CCA-01E3-1282-AD0F1BE30A8B}"/>
                  </a:ext>
                </a:extLst>
              </p:cNvPr>
              <p:cNvSpPr>
                <a:spLocks noRot="1" noChangeAspect="1" noMove="1" noResize="1" noEditPoints="1" noAdjustHandles="1" noChangeArrowheads="1" noChangeShapeType="1" noTextEdit="1"/>
              </p:cNvSpPr>
              <p:nvPr/>
            </p:nvSpPr>
            <p:spPr>
              <a:xfrm>
                <a:off x="7740539" y="2741389"/>
                <a:ext cx="1403461" cy="369332"/>
              </a:xfrm>
              <a:prstGeom prst="rect">
                <a:avLst/>
              </a:prstGeom>
              <a:blipFill>
                <a:blip r:embed="rId6"/>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F08AEF6-E670-3FBC-38DE-BFE7B34AF911}"/>
                  </a:ext>
                </a:extLst>
              </p:cNvPr>
              <p:cNvSpPr/>
              <p:nvPr/>
            </p:nvSpPr>
            <p:spPr>
              <a:xfrm>
                <a:off x="6611390" y="969979"/>
                <a:ext cx="1729833"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31" name="矩形 30">
                <a:extLst>
                  <a:ext uri="{FF2B5EF4-FFF2-40B4-BE49-F238E27FC236}">
                    <a16:creationId xmlns:a16="http://schemas.microsoft.com/office/drawing/2014/main" id="{9F08AEF6-E670-3FBC-38DE-BFE7B34AF911}"/>
                  </a:ext>
                </a:extLst>
              </p:cNvPr>
              <p:cNvSpPr>
                <a:spLocks noRot="1" noChangeAspect="1" noMove="1" noResize="1" noEditPoints="1" noAdjustHandles="1" noChangeArrowheads="1" noChangeShapeType="1" noTextEdit="1"/>
              </p:cNvSpPr>
              <p:nvPr/>
            </p:nvSpPr>
            <p:spPr>
              <a:xfrm>
                <a:off x="6611390" y="969979"/>
                <a:ext cx="1729833" cy="369332"/>
              </a:xfrm>
              <a:prstGeom prst="rect">
                <a:avLst/>
              </a:prstGeom>
              <a:blipFill>
                <a:blip r:embed="rId7"/>
                <a:stretch>
                  <a:fillRect b="-8197"/>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B9EB4323-7FEF-1CF9-D221-5E8E78AE3E0A}"/>
              </a:ext>
            </a:extLst>
          </p:cNvPr>
          <p:cNvCxnSpPr/>
          <p:nvPr/>
        </p:nvCxnSpPr>
        <p:spPr>
          <a:xfrm flipH="1" flipV="1">
            <a:off x="5050351" y="1604978"/>
            <a:ext cx="2464542" cy="979489"/>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656B8CD-6008-DB73-9D98-3717C1F6B5EA}"/>
                  </a:ext>
                </a:extLst>
              </p:cNvPr>
              <p:cNvSpPr/>
              <p:nvPr/>
            </p:nvSpPr>
            <p:spPr>
              <a:xfrm>
                <a:off x="5551065" y="2975825"/>
                <a:ext cx="149444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xmlns="">
          <p:sp>
            <p:nvSpPr>
              <p:cNvPr id="33" name="矩形 32">
                <a:extLst>
                  <a:ext uri="{FF2B5EF4-FFF2-40B4-BE49-F238E27FC236}">
                    <a16:creationId xmlns:a16="http://schemas.microsoft.com/office/drawing/2014/main" id="{0656B8CD-6008-DB73-9D98-3717C1F6B5EA}"/>
                  </a:ext>
                </a:extLst>
              </p:cNvPr>
              <p:cNvSpPr>
                <a:spLocks noRot="1" noChangeAspect="1" noMove="1" noResize="1" noEditPoints="1" noAdjustHandles="1" noChangeArrowheads="1" noChangeShapeType="1" noTextEdit="1"/>
              </p:cNvSpPr>
              <p:nvPr/>
            </p:nvSpPr>
            <p:spPr>
              <a:xfrm>
                <a:off x="5551065" y="2975825"/>
                <a:ext cx="1494448" cy="369332"/>
              </a:xfrm>
              <a:prstGeom prst="rect">
                <a:avLst/>
              </a:prstGeom>
              <a:blipFill>
                <a:blip r:embed="rId8"/>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97278507-5730-966D-841C-A8F0D3415762}"/>
                  </a:ext>
                </a:extLst>
              </p:cNvPr>
              <p:cNvSpPr/>
              <p:nvPr/>
            </p:nvSpPr>
            <p:spPr>
              <a:xfrm>
                <a:off x="6176740" y="1765475"/>
                <a:ext cx="80015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34" name="矩形 33">
                <a:extLst>
                  <a:ext uri="{FF2B5EF4-FFF2-40B4-BE49-F238E27FC236}">
                    <a16:creationId xmlns:a16="http://schemas.microsoft.com/office/drawing/2014/main" id="{97278507-5730-966D-841C-A8F0D3415762}"/>
                  </a:ext>
                </a:extLst>
              </p:cNvPr>
              <p:cNvSpPr>
                <a:spLocks noRot="1" noChangeAspect="1" noMove="1" noResize="1" noEditPoints="1" noAdjustHandles="1" noChangeArrowheads="1" noChangeShapeType="1" noTextEdit="1"/>
              </p:cNvSpPr>
              <p:nvPr/>
            </p:nvSpPr>
            <p:spPr>
              <a:xfrm>
                <a:off x="6176740" y="1765475"/>
                <a:ext cx="800155" cy="369332"/>
              </a:xfrm>
              <a:prstGeom prst="rect">
                <a:avLst/>
              </a:prstGeom>
              <a:blipFill>
                <a:blip r:embed="rId9"/>
                <a:stretch>
                  <a:fillRect b="-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4F2DBB55-B7D9-1605-C2BD-152AFC0D9357}"/>
                  </a:ext>
                </a:extLst>
              </p:cNvPr>
              <p:cNvSpPr/>
              <p:nvPr/>
            </p:nvSpPr>
            <p:spPr>
              <a:xfrm>
                <a:off x="4404338" y="2376879"/>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𝜌</m:t>
                          </m:r>
                        </m:e>
                        <m:sub>
                          <m:r>
                            <a:rPr lang="en-US" sz="1800" b="0" i="1" smtClean="0">
                              <a:latin typeface="Cambria Math" panose="02040503050406030204" pitchFamily="18" charset="0"/>
                            </a:rPr>
                            <m:t>𝑏𝑠</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𝑏𝑠</m:t>
                          </m:r>
                        </m:sub>
                      </m:sSub>
                    </m:oMath>
                  </m:oMathPara>
                </a14:m>
                <a:endParaRPr lang="en-US" sz="1800" dirty="0"/>
              </a:p>
            </p:txBody>
          </p:sp>
        </mc:Choice>
        <mc:Fallback>
          <p:sp>
            <p:nvSpPr>
              <p:cNvPr id="2" name="矩形 1">
                <a:extLst>
                  <a:ext uri="{FF2B5EF4-FFF2-40B4-BE49-F238E27FC236}">
                    <a16:creationId xmlns:a16="http://schemas.microsoft.com/office/drawing/2014/main" id="{4F2DBB55-B7D9-1605-C2BD-152AFC0D9357}"/>
                  </a:ext>
                </a:extLst>
              </p:cNvPr>
              <p:cNvSpPr>
                <a:spLocks noRot="1" noChangeAspect="1" noMove="1" noResize="1" noEditPoints="1" noAdjustHandles="1" noChangeArrowheads="1" noChangeShapeType="1" noTextEdit="1"/>
              </p:cNvSpPr>
              <p:nvPr/>
            </p:nvSpPr>
            <p:spPr>
              <a:xfrm>
                <a:off x="4404338" y="2376879"/>
                <a:ext cx="969496" cy="369332"/>
              </a:xfrm>
              <a:prstGeom prst="rect">
                <a:avLst/>
              </a:prstGeom>
              <a:blipFill>
                <a:blip r:embed="rId10"/>
                <a:stretch>
                  <a:fillRect b="-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368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1319204" y="2844226"/>
            <a:ext cx="6505591"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MATLAB Code</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2" name="页脚占位符 3">
            <a:extLst>
              <a:ext uri="{FF2B5EF4-FFF2-40B4-BE49-F238E27FC236}">
                <a16:creationId xmlns:a16="http://schemas.microsoft.com/office/drawing/2014/main" id="{34FE851D-40EC-9F50-18BE-FAD8C5996449}"/>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3" name="灯片编号占位符 4">
            <a:extLst>
              <a:ext uri="{FF2B5EF4-FFF2-40B4-BE49-F238E27FC236}">
                <a16:creationId xmlns:a16="http://schemas.microsoft.com/office/drawing/2014/main" id="{AABC2DFF-443C-5CC4-5270-80851A8D210A}"/>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13</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MUSIC</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14</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8A6FBECB-F35A-B9E3-4BEB-695896AB953B}"/>
              </a:ext>
            </a:extLst>
          </p:cNvPr>
          <p:cNvPicPr>
            <a:picLocks noChangeAspect="1"/>
          </p:cNvPicPr>
          <p:nvPr/>
        </p:nvPicPr>
        <p:blipFill>
          <a:blip r:embed="rId2"/>
          <a:stretch>
            <a:fillRect/>
          </a:stretch>
        </p:blipFill>
        <p:spPr>
          <a:xfrm>
            <a:off x="558248" y="3002726"/>
            <a:ext cx="1856529" cy="108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a:extLst>
              <a:ext uri="{FF2B5EF4-FFF2-40B4-BE49-F238E27FC236}">
                <a16:creationId xmlns:a16="http://schemas.microsoft.com/office/drawing/2014/main" id="{791D53C3-B43E-D547-D183-962E294F13DF}"/>
              </a:ext>
            </a:extLst>
          </p:cNvPr>
          <p:cNvPicPr>
            <a:picLocks noChangeAspect="1"/>
          </p:cNvPicPr>
          <p:nvPr/>
        </p:nvPicPr>
        <p:blipFill>
          <a:blip r:embed="rId3"/>
          <a:stretch>
            <a:fillRect/>
          </a:stretch>
        </p:blipFill>
        <p:spPr>
          <a:xfrm>
            <a:off x="554370" y="878190"/>
            <a:ext cx="5816471" cy="144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4" name="文本框 15">
            <a:extLst>
              <a:ext uri="{FF2B5EF4-FFF2-40B4-BE49-F238E27FC236}">
                <a16:creationId xmlns:a16="http://schemas.microsoft.com/office/drawing/2014/main" id="{4B30B624-D44B-946E-C366-356888507972}"/>
              </a:ext>
            </a:extLst>
          </p:cNvPr>
          <p:cNvSpPr txBox="1"/>
          <p:nvPr/>
        </p:nvSpPr>
        <p:spPr>
          <a:xfrm>
            <a:off x="6705273" y="1440454"/>
            <a:ext cx="2135981" cy="315471"/>
          </a:xfrm>
          <a:prstGeom prst="rect">
            <a:avLst/>
          </a:prstGeom>
          <a:noFill/>
        </p:spPr>
        <p:txBody>
          <a:bodyPr wrap="square" lIns="68580" tIns="34290" rIns="68580" bIns="34290" rtlCol="0">
            <a:spAutoFit/>
          </a:bodyPr>
          <a:lstStyle/>
          <a:p>
            <a:pPr algn="ctr"/>
            <a:r>
              <a:rPr lang="en-US" altLang="zh-CN" sz="1600" dirty="0">
                <a:solidFill>
                  <a:srgbClr val="1B4367"/>
                </a:solidFill>
                <a:cs typeface="+mn-ea"/>
                <a:sym typeface="+mn-lt"/>
              </a:rPr>
              <a:t>Initialize parameters</a:t>
            </a:r>
          </a:p>
        </p:txBody>
      </p:sp>
      <p:sp>
        <p:nvSpPr>
          <p:cNvPr id="6" name="文本框 15">
            <a:extLst>
              <a:ext uri="{FF2B5EF4-FFF2-40B4-BE49-F238E27FC236}">
                <a16:creationId xmlns:a16="http://schemas.microsoft.com/office/drawing/2014/main" id="{ED0745F5-64F6-B158-C55F-66245DAC008F}"/>
              </a:ext>
            </a:extLst>
          </p:cNvPr>
          <p:cNvSpPr txBox="1"/>
          <p:nvPr/>
        </p:nvSpPr>
        <p:spPr>
          <a:xfrm>
            <a:off x="2605683" y="2421842"/>
            <a:ext cx="6538317" cy="2241768"/>
          </a:xfrm>
          <a:prstGeom prst="rect">
            <a:avLst/>
          </a:prstGeom>
          <a:noFill/>
        </p:spPr>
        <p:txBody>
          <a:bodyPr wrap="square" lIns="68580" tIns="34290" rIns="68580" bIns="34290" rtlCol="0">
            <a:spAutoFit/>
          </a:bodyPr>
          <a:lstStyle/>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Calculate covariance matrix</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Eigenvalue decomposition</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Arrange the eigenvalues of Rx in descending order</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Arrange corresponding eigenvectors in corresponding order</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Calculate the sum of the eigenvalues</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Create cumulative array of eigenvalues</a:t>
            </a:r>
          </a:p>
        </p:txBody>
      </p:sp>
    </p:spTree>
    <p:extLst>
      <p:ext uri="{BB962C8B-B14F-4D97-AF65-F5344CB8AC3E}">
        <p14:creationId xmlns:p14="http://schemas.microsoft.com/office/powerpoint/2010/main" val="73398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par>
                          <p:cTn id="20" fill="hold">
                            <p:stCondLst>
                              <p:cond delay="21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MUSIC</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15</a:t>
            </a:fld>
            <a:endParaRPr lang="zh-CN" altLang="en-US" sz="1200" dirty="0">
              <a:solidFill>
                <a:schemeClr val="tx1">
                  <a:tint val="75000"/>
                </a:schemeClr>
              </a:solidFill>
            </a:endParaRPr>
          </a:p>
        </p:txBody>
      </p:sp>
      <p:pic>
        <p:nvPicPr>
          <p:cNvPr id="8" name="图片 7">
            <a:extLst>
              <a:ext uri="{FF2B5EF4-FFF2-40B4-BE49-F238E27FC236}">
                <a16:creationId xmlns:a16="http://schemas.microsoft.com/office/drawing/2014/main" id="{93542C7E-12CA-DF0F-7C30-DBFF4E29552B}"/>
              </a:ext>
            </a:extLst>
          </p:cNvPr>
          <p:cNvPicPr>
            <a:picLocks noChangeAspect="1"/>
          </p:cNvPicPr>
          <p:nvPr/>
        </p:nvPicPr>
        <p:blipFill>
          <a:blip r:embed="rId2"/>
          <a:stretch>
            <a:fillRect/>
          </a:stretch>
        </p:blipFill>
        <p:spPr>
          <a:xfrm>
            <a:off x="554370" y="1377708"/>
            <a:ext cx="3056603" cy="54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a:extLst>
              <a:ext uri="{FF2B5EF4-FFF2-40B4-BE49-F238E27FC236}">
                <a16:creationId xmlns:a16="http://schemas.microsoft.com/office/drawing/2014/main" id="{983BD424-FC11-1AC4-9142-00827AE64EC1}"/>
              </a:ext>
            </a:extLst>
          </p:cNvPr>
          <p:cNvPicPr>
            <a:picLocks noChangeAspect="1"/>
          </p:cNvPicPr>
          <p:nvPr/>
        </p:nvPicPr>
        <p:blipFill>
          <a:blip r:embed="rId3"/>
          <a:stretch>
            <a:fillRect/>
          </a:stretch>
        </p:blipFill>
        <p:spPr>
          <a:xfrm>
            <a:off x="554370" y="3527272"/>
            <a:ext cx="3589413" cy="72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4" name="文本框 15">
                <a:extLst>
                  <a:ext uri="{FF2B5EF4-FFF2-40B4-BE49-F238E27FC236}">
                    <a16:creationId xmlns:a16="http://schemas.microsoft.com/office/drawing/2014/main" id="{DFB164F4-F5B6-7D48-B893-9E4DA6966CC0}"/>
                  </a:ext>
                </a:extLst>
              </p:cNvPr>
              <p:cNvSpPr txBox="1"/>
              <p:nvPr/>
            </p:nvSpPr>
            <p:spPr>
              <a:xfrm>
                <a:off x="3777521" y="434010"/>
                <a:ext cx="5295043" cy="2427396"/>
              </a:xfrm>
              <a:prstGeom prst="rect">
                <a:avLst/>
              </a:prstGeom>
              <a:noFill/>
            </p:spPr>
            <p:txBody>
              <a:bodyPr wrap="square" lIns="68580" tIns="34290" rIns="68580" bIns="34290" rtlCol="0">
                <a:spAutoFit/>
              </a:bodyPr>
              <a:lstStyle/>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Set threshold value </a:t>
                </a:r>
                <a:r>
                  <a:rPr lang="en-US" altLang="zh-CN" sz="1600" dirty="0">
                    <a:solidFill>
                      <a:srgbClr val="FF0000"/>
                    </a:solidFill>
                    <a:cs typeface="+mn-ea"/>
                    <a:sym typeface="+mn-lt"/>
                  </a:rPr>
                  <a:t>close to 1 </a:t>
                </a:r>
                <a:r>
                  <a:rPr lang="en-US" altLang="zh-CN" sz="1600" dirty="0">
                    <a:solidFill>
                      <a:srgbClr val="1B4367"/>
                    </a:solidFill>
                    <a:cs typeface="+mn-ea"/>
                    <a:sym typeface="+mn-lt"/>
                  </a:rPr>
                  <a:t>to delimit the range of noise space</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When </a:t>
                </a:r>
                <a14:m>
                  <m:oMath xmlns:m="http://schemas.openxmlformats.org/officeDocument/2006/math">
                    <m:f>
                      <m:fPr>
                        <m:ctrlPr>
                          <a:rPr lang="en-US" altLang="zh-CN" sz="1600" i="1" dirty="0" smtClean="0">
                            <a:solidFill>
                              <a:srgbClr val="1B4367"/>
                            </a:solidFill>
                            <a:latin typeface="Cambria Math" panose="02040503050406030204" pitchFamily="18" charset="0"/>
                            <a:cs typeface="+mn-ea"/>
                            <a:sym typeface="+mn-lt"/>
                          </a:rPr>
                        </m:ctrlPr>
                      </m:fPr>
                      <m:num>
                        <m:r>
                          <a:rPr lang="en-US" altLang="zh-CN" sz="1600" i="1" dirty="0">
                            <a:solidFill>
                              <a:srgbClr val="1B4367"/>
                            </a:solidFill>
                            <a:latin typeface="Cambria Math" panose="02040503050406030204" pitchFamily="18" charset="0"/>
                            <a:cs typeface="+mn-ea"/>
                            <a:sym typeface="+mn-lt"/>
                          </a:rPr>
                          <m:t>𝑃</m:t>
                        </m:r>
                        <m:r>
                          <a:rPr lang="en-US" altLang="zh-CN" sz="1600" i="1" dirty="0" err="1">
                            <a:solidFill>
                              <a:srgbClr val="1B4367"/>
                            </a:solidFill>
                            <a:latin typeface="Cambria Math" panose="02040503050406030204" pitchFamily="18" charset="0"/>
                            <a:cs typeface="+mn-ea"/>
                            <a:sym typeface="+mn-lt"/>
                          </a:rPr>
                          <m:t>_</m:t>
                        </m:r>
                        <m:r>
                          <a:rPr lang="en-US" altLang="zh-CN" sz="1600" b="0" i="1" dirty="0" smtClean="0">
                            <a:solidFill>
                              <a:srgbClr val="1B4367"/>
                            </a:solidFill>
                            <a:latin typeface="Cambria Math" panose="02040503050406030204" pitchFamily="18" charset="0"/>
                            <a:cs typeface="+mn-ea"/>
                            <a:sym typeface="+mn-lt"/>
                          </a:rPr>
                          <m:t>𝑐</m:t>
                        </m:r>
                        <m:r>
                          <a:rPr lang="en-US" altLang="zh-CN" sz="1600" i="1" dirty="0" err="1">
                            <a:solidFill>
                              <a:srgbClr val="1B4367"/>
                            </a:solidFill>
                            <a:latin typeface="Cambria Math" panose="02040503050406030204" pitchFamily="18" charset="0"/>
                            <a:cs typeface="+mn-ea"/>
                            <a:sym typeface="+mn-lt"/>
                          </a:rPr>
                          <m:t>𝑢𝑚</m:t>
                        </m:r>
                      </m:num>
                      <m:den>
                        <m:r>
                          <a:rPr lang="en-US" altLang="zh-CN" sz="1600" i="1" dirty="0">
                            <a:solidFill>
                              <a:srgbClr val="1B4367"/>
                            </a:solidFill>
                            <a:latin typeface="Cambria Math" panose="02040503050406030204" pitchFamily="18" charset="0"/>
                            <a:cs typeface="+mn-ea"/>
                            <a:sym typeface="+mn-lt"/>
                          </a:rPr>
                          <m:t>𝑃</m:t>
                        </m:r>
                      </m:den>
                    </m:f>
                    <m:r>
                      <a:rPr lang="en-US" altLang="zh-CN" sz="1600" i="1" dirty="0" smtClean="0">
                        <a:solidFill>
                          <a:srgbClr val="1B4367"/>
                        </a:solidFill>
                        <a:latin typeface="Cambria Math" panose="02040503050406030204" pitchFamily="18" charset="0"/>
                        <a:cs typeface="+mn-ea"/>
                        <a:sym typeface="+mn-lt"/>
                      </a:rPr>
                      <m:t> &gt; </m:t>
                    </m:r>
                    <m:r>
                      <a:rPr lang="en-US" altLang="zh-CN" sz="1600" i="1" dirty="0" smtClean="0">
                        <a:solidFill>
                          <a:srgbClr val="1B4367"/>
                        </a:solidFill>
                        <a:latin typeface="Cambria Math" panose="02040503050406030204" pitchFamily="18" charset="0"/>
                        <a:cs typeface="+mn-ea"/>
                        <a:sym typeface="+mn-lt"/>
                      </a:rPr>
                      <m:t>𝑡h𝑟𝑒𝑠h𝑜𝑙𝑑</m:t>
                    </m:r>
                  </m:oMath>
                </a14:m>
                <a:r>
                  <a:rPr lang="en-US" altLang="zh-CN" sz="1600" dirty="0">
                    <a:solidFill>
                      <a:srgbClr val="1B4367"/>
                    </a:solidFill>
                    <a:cs typeface="+mn-ea"/>
                    <a:sym typeface="+mn-lt"/>
                  </a:rPr>
                  <a:t>, the iteration ends. All the eigenvalues between index we find and the last element of U are taken as the corresponding eigenvalues of noise subspace</a:t>
                </a:r>
              </a:p>
            </p:txBody>
          </p:sp>
        </mc:Choice>
        <mc:Fallback xmlns="">
          <p:sp>
            <p:nvSpPr>
              <p:cNvPr id="4" name="文本框 15">
                <a:extLst>
                  <a:ext uri="{FF2B5EF4-FFF2-40B4-BE49-F238E27FC236}">
                    <a16:creationId xmlns:a16="http://schemas.microsoft.com/office/drawing/2014/main" id="{DFB164F4-F5B6-7D48-B893-9E4DA6966CC0}"/>
                  </a:ext>
                </a:extLst>
              </p:cNvPr>
              <p:cNvSpPr txBox="1">
                <a:spLocks noRot="1" noChangeAspect="1" noMove="1" noResize="1" noEditPoints="1" noAdjustHandles="1" noChangeArrowheads="1" noChangeShapeType="1" noTextEdit="1"/>
              </p:cNvSpPr>
              <p:nvPr/>
            </p:nvSpPr>
            <p:spPr>
              <a:xfrm>
                <a:off x="3777521" y="434010"/>
                <a:ext cx="5295043" cy="2427396"/>
              </a:xfrm>
              <a:prstGeom prst="rect">
                <a:avLst/>
              </a:prstGeom>
              <a:blipFill>
                <a:blip r:embed="rId4"/>
                <a:stretch>
                  <a:fillRect l="-922" r="-1959" b="-1508"/>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1D18FFB8-4FFC-27EF-B2E5-67330E3B00D8}"/>
              </a:ext>
            </a:extLst>
          </p:cNvPr>
          <p:cNvGrpSpPr/>
          <p:nvPr/>
        </p:nvGrpSpPr>
        <p:grpSpPr>
          <a:xfrm>
            <a:off x="4572000" y="2997285"/>
            <a:ext cx="3203972" cy="1634099"/>
            <a:chOff x="4572000" y="2958432"/>
            <a:chExt cx="3178075" cy="1634099"/>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64AC9FF-B5BA-E1F0-648E-0AB6CA4D480A}"/>
                    </a:ext>
                  </a:extLst>
                </p:cNvPr>
                <p:cNvSpPr txBox="1"/>
                <p:nvPr/>
              </p:nvSpPr>
              <p:spPr>
                <a:xfrm>
                  <a:off x="4572000" y="3971014"/>
                  <a:ext cx="2020817" cy="621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dirty="0" smtClean="0">
                            <a:solidFill>
                              <a:srgbClr val="1B4367"/>
                            </a:solidFill>
                            <a:latin typeface="Cambria Math" panose="02040503050406030204" pitchFamily="18" charset="0"/>
                            <a:cs typeface="+mn-ea"/>
                            <a:sym typeface="+mn-lt"/>
                          </a:rPr>
                          <m:t>𝑃</m:t>
                        </m:r>
                        <m:d>
                          <m:dPr>
                            <m:ctrlPr>
                              <a:rPr lang="en-US" altLang="zh-CN" sz="1400" b="0" i="1" dirty="0" smtClean="0">
                                <a:solidFill>
                                  <a:srgbClr val="1B4367"/>
                                </a:solidFill>
                                <a:latin typeface="Cambria Math" panose="02040503050406030204" pitchFamily="18" charset="0"/>
                                <a:cs typeface="+mn-ea"/>
                                <a:sym typeface="+mn-lt"/>
                              </a:rPr>
                            </m:ctrlPr>
                          </m:dPr>
                          <m:e>
                            <m:r>
                              <a:rPr lang="zh-CN" altLang="en-US" sz="1400" b="0" i="1" dirty="0" smtClean="0">
                                <a:solidFill>
                                  <a:srgbClr val="1B4367"/>
                                </a:solidFill>
                                <a:latin typeface="Cambria Math" panose="02040503050406030204" pitchFamily="18" charset="0"/>
                                <a:cs typeface="+mn-ea"/>
                                <a:sym typeface="+mn-lt"/>
                              </a:rPr>
                              <m:t>𝜃</m:t>
                            </m:r>
                          </m:e>
                        </m:d>
                        <m:r>
                          <a:rPr lang="en-US" altLang="zh-CN" sz="1400" b="0" i="1" dirty="0" smtClean="0">
                            <a:solidFill>
                              <a:srgbClr val="1B4367"/>
                            </a:solidFill>
                            <a:latin typeface="Cambria Math" panose="02040503050406030204" pitchFamily="18" charset="0"/>
                            <a:cs typeface="+mn-ea"/>
                            <a:sym typeface="+mn-lt"/>
                          </a:rPr>
                          <m:t>=</m:t>
                        </m:r>
                        <m:r>
                          <a:rPr lang="en-US" altLang="zh-CN" sz="1400" i="1" dirty="0" smtClean="0">
                            <a:solidFill>
                              <a:srgbClr val="1B4367"/>
                            </a:solidFill>
                            <a:latin typeface="Cambria Math" panose="02040503050406030204" pitchFamily="18" charset="0"/>
                            <a:cs typeface="+mn-ea"/>
                            <a:sym typeface="+mn-lt"/>
                          </a:rPr>
                          <m:t> </m:t>
                        </m:r>
                        <m:f>
                          <m:fPr>
                            <m:ctrlPr>
                              <a:rPr lang="en-US" altLang="zh-CN" sz="1400" i="1" dirty="0" smtClean="0">
                                <a:solidFill>
                                  <a:srgbClr val="1B4367"/>
                                </a:solidFill>
                                <a:latin typeface="Cambria Math" panose="02040503050406030204" pitchFamily="18" charset="0"/>
                                <a:cs typeface="+mn-ea"/>
                                <a:sym typeface="+mn-lt"/>
                              </a:rPr>
                            </m:ctrlPr>
                          </m:fPr>
                          <m:num>
                            <m:r>
                              <a:rPr lang="en-US" altLang="zh-CN" sz="1400" b="0" i="1" dirty="0" smtClean="0">
                                <a:solidFill>
                                  <a:srgbClr val="1B4367"/>
                                </a:solidFill>
                                <a:latin typeface="Cambria Math" panose="02040503050406030204" pitchFamily="18" charset="0"/>
                                <a:cs typeface="+mn-ea"/>
                                <a:sym typeface="+mn-lt"/>
                              </a:rPr>
                              <m:t>1</m:t>
                            </m:r>
                          </m:num>
                          <m:den>
                            <m:sSup>
                              <m:sSupPr>
                                <m:ctrlPr>
                                  <a:rPr lang="en-US" altLang="zh-CN" sz="1400" i="1" dirty="0" smtClean="0">
                                    <a:solidFill>
                                      <a:srgbClr val="1B4367"/>
                                    </a:solidFill>
                                    <a:latin typeface="Cambria Math" panose="02040503050406030204" pitchFamily="18" charset="0"/>
                                    <a:cs typeface="+mn-ea"/>
                                    <a:sym typeface="+mn-lt"/>
                                  </a:rPr>
                                </m:ctrlPr>
                              </m:sSupPr>
                              <m:e>
                                <m:d>
                                  <m:dPr>
                                    <m:begChr m:val="‖"/>
                                    <m:endChr m:val="‖"/>
                                    <m:ctrlPr>
                                      <a:rPr lang="en-US" altLang="zh-CN" sz="1400" i="1" dirty="0" smtClean="0">
                                        <a:solidFill>
                                          <a:srgbClr val="1B4367"/>
                                        </a:solidFill>
                                        <a:latin typeface="Cambria Math" panose="02040503050406030204" pitchFamily="18" charset="0"/>
                                        <a:cs typeface="+mn-ea"/>
                                        <a:sym typeface="+mn-lt"/>
                                      </a:rPr>
                                    </m:ctrlPr>
                                  </m:dPr>
                                  <m:e>
                                    <m:sSubSup>
                                      <m:sSubSupPr>
                                        <m:ctrlPr>
                                          <a:rPr lang="en-US" altLang="zh-CN" sz="1400" i="1" dirty="0" smtClean="0">
                                            <a:solidFill>
                                              <a:srgbClr val="1B4367"/>
                                            </a:solidFill>
                                            <a:latin typeface="Cambria Math" panose="02040503050406030204" pitchFamily="18" charset="0"/>
                                            <a:cs typeface="+mn-ea"/>
                                            <a:sym typeface="+mn-lt"/>
                                          </a:rPr>
                                        </m:ctrlPr>
                                      </m:sSubSupPr>
                                      <m:e>
                                        <m:r>
                                          <a:rPr lang="en-US" altLang="zh-CN" sz="1400" b="1" i="1" dirty="0" smtClean="0">
                                            <a:solidFill>
                                              <a:srgbClr val="1B4367"/>
                                            </a:solidFill>
                                            <a:latin typeface="Cambria Math" panose="02040503050406030204" pitchFamily="18" charset="0"/>
                                            <a:cs typeface="+mn-ea"/>
                                            <a:sym typeface="+mn-lt"/>
                                          </a:rPr>
                                          <m:t>𝑽</m:t>
                                        </m:r>
                                      </m:e>
                                      <m:sub>
                                        <m:r>
                                          <a:rPr lang="en-US" altLang="zh-CN" sz="1400" b="0" i="1" dirty="0" smtClean="0">
                                            <a:solidFill>
                                              <a:srgbClr val="1B4367"/>
                                            </a:solidFill>
                                            <a:latin typeface="Cambria Math" panose="02040503050406030204" pitchFamily="18" charset="0"/>
                                            <a:cs typeface="+mn-ea"/>
                                            <a:sym typeface="+mn-lt"/>
                                          </a:rPr>
                                          <m:t>𝑛𝑜𝑖𝑠𝑒</m:t>
                                        </m:r>
                                      </m:sub>
                                      <m:sup>
                                        <m:r>
                                          <a:rPr lang="en-US" altLang="zh-CN" sz="1400" b="0" i="1" dirty="0" smtClean="0">
                                            <a:solidFill>
                                              <a:srgbClr val="1B4367"/>
                                            </a:solidFill>
                                            <a:latin typeface="Cambria Math" panose="02040503050406030204" pitchFamily="18" charset="0"/>
                                            <a:cs typeface="+mn-ea"/>
                                            <a:sym typeface="+mn-lt"/>
                                          </a:rPr>
                                          <m:t>𝑇</m:t>
                                        </m:r>
                                      </m:sup>
                                    </m:sSubSup>
                                    <m:r>
                                      <a:rPr lang="en-US" altLang="zh-CN" sz="1400" b="1" i="1" dirty="0" smtClean="0">
                                        <a:solidFill>
                                          <a:srgbClr val="1B4367"/>
                                        </a:solidFill>
                                        <a:latin typeface="Cambria Math" panose="02040503050406030204" pitchFamily="18" charset="0"/>
                                        <a:cs typeface="+mn-ea"/>
                                        <a:sym typeface="+mn-lt"/>
                                      </a:rPr>
                                      <m:t>𝒂</m:t>
                                    </m:r>
                                    <m:r>
                                      <a:rPr lang="en-US" altLang="zh-CN" sz="1400" b="0" i="1" dirty="0" smtClean="0">
                                        <a:solidFill>
                                          <a:srgbClr val="1B4367"/>
                                        </a:solidFill>
                                        <a:latin typeface="Cambria Math" panose="02040503050406030204" pitchFamily="18" charset="0"/>
                                        <a:cs typeface="+mn-ea"/>
                                        <a:sym typeface="+mn-lt"/>
                                      </a:rPr>
                                      <m:t>(</m:t>
                                    </m:r>
                                    <m:r>
                                      <a:rPr lang="zh-CN" altLang="en-US" sz="1400" b="0" i="1" dirty="0" smtClean="0">
                                        <a:solidFill>
                                          <a:srgbClr val="1B4367"/>
                                        </a:solidFill>
                                        <a:latin typeface="Cambria Math" panose="02040503050406030204" pitchFamily="18" charset="0"/>
                                        <a:cs typeface="+mn-ea"/>
                                        <a:sym typeface="+mn-lt"/>
                                      </a:rPr>
                                      <m:t>𝜃</m:t>
                                    </m:r>
                                    <m:r>
                                      <a:rPr lang="en-US" altLang="zh-CN" sz="1400" b="0" i="1" dirty="0" smtClean="0">
                                        <a:solidFill>
                                          <a:srgbClr val="1B4367"/>
                                        </a:solidFill>
                                        <a:latin typeface="Cambria Math" panose="02040503050406030204" pitchFamily="18" charset="0"/>
                                        <a:cs typeface="+mn-ea"/>
                                        <a:sym typeface="+mn-lt"/>
                                      </a:rPr>
                                      <m:t>)</m:t>
                                    </m:r>
                                  </m:e>
                                </m:d>
                              </m:e>
                              <m:sup>
                                <m:r>
                                  <a:rPr lang="en-US" altLang="zh-CN" sz="1400" b="0" i="1" dirty="0" smtClean="0">
                                    <a:solidFill>
                                      <a:srgbClr val="1B4367"/>
                                    </a:solidFill>
                                    <a:latin typeface="Cambria Math" panose="02040503050406030204" pitchFamily="18" charset="0"/>
                                    <a:cs typeface="+mn-ea"/>
                                    <a:sym typeface="+mn-lt"/>
                                  </a:rPr>
                                  <m:t>2</m:t>
                                </m:r>
                              </m:sup>
                            </m:sSup>
                          </m:den>
                        </m:f>
                      </m:oMath>
                    </m:oMathPara>
                  </a14:m>
                  <a:endParaRPr lang="zh-CN" altLang="en-US" dirty="0"/>
                </a:p>
              </p:txBody>
            </p:sp>
          </mc:Choice>
          <mc:Fallback xmlns="">
            <p:sp>
              <p:nvSpPr>
                <p:cNvPr id="9" name="文本框 8">
                  <a:extLst>
                    <a:ext uri="{FF2B5EF4-FFF2-40B4-BE49-F238E27FC236}">
                      <a16:creationId xmlns:a16="http://schemas.microsoft.com/office/drawing/2014/main" id="{664AC9FF-B5BA-E1F0-648E-0AB6CA4D480A}"/>
                    </a:ext>
                  </a:extLst>
                </p:cNvPr>
                <p:cNvSpPr txBox="1">
                  <a:spLocks noRot="1" noChangeAspect="1" noMove="1" noResize="1" noEditPoints="1" noAdjustHandles="1" noChangeArrowheads="1" noChangeShapeType="1" noTextEdit="1"/>
                </p:cNvSpPr>
                <p:nvPr/>
              </p:nvSpPr>
              <p:spPr>
                <a:xfrm>
                  <a:off x="4572000" y="3971014"/>
                  <a:ext cx="2020817" cy="621517"/>
                </a:xfrm>
                <a:prstGeom prst="rect">
                  <a:avLst/>
                </a:prstGeom>
                <a:blipFill>
                  <a:blip r:embed="rId5"/>
                  <a:stretch>
                    <a:fillRect b="-980"/>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283D0207-EBA3-51ED-58E7-7D1E64D8300F}"/>
                </a:ext>
              </a:extLst>
            </p:cNvPr>
            <p:cNvGrpSpPr/>
            <p:nvPr/>
          </p:nvGrpSpPr>
          <p:grpSpPr>
            <a:xfrm>
              <a:off x="4572000" y="2958432"/>
              <a:ext cx="3178075" cy="889987"/>
              <a:chOff x="4947941" y="2997336"/>
              <a:chExt cx="3178075" cy="889987"/>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49BA9C0-C593-734F-E263-A1DA64BD4FEE}"/>
                      </a:ext>
                    </a:extLst>
                  </p:cNvPr>
                  <p:cNvSpPr txBox="1"/>
                  <p:nvPr/>
                </p:nvSpPr>
                <p:spPr>
                  <a:xfrm>
                    <a:off x="4947941" y="2997336"/>
                    <a:ext cx="1817190" cy="8899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dirty="0" smtClean="0">
                              <a:solidFill>
                                <a:srgbClr val="1B4367"/>
                              </a:solidFill>
                              <a:latin typeface="Cambria Math" panose="02040503050406030204" pitchFamily="18" charset="0"/>
                              <a:cs typeface="+mn-ea"/>
                              <a:sym typeface="+mn-lt"/>
                            </a:rPr>
                            <m:t>𝒂</m:t>
                          </m:r>
                          <m:d>
                            <m:dPr>
                              <m:ctrlPr>
                                <a:rPr lang="en-US" altLang="zh-CN" sz="1400" b="0" i="1" dirty="0" smtClean="0">
                                  <a:solidFill>
                                    <a:srgbClr val="1B4367"/>
                                  </a:solidFill>
                                  <a:latin typeface="Cambria Math" panose="02040503050406030204" pitchFamily="18" charset="0"/>
                                  <a:cs typeface="+mn-ea"/>
                                  <a:sym typeface="+mn-lt"/>
                                </a:rPr>
                              </m:ctrlPr>
                            </m:dPr>
                            <m:e>
                              <m:sSub>
                                <m:sSubPr>
                                  <m:ctrlPr>
                                    <a:rPr lang="en-US" altLang="zh-CN" sz="1400" b="0" i="1" dirty="0" smtClean="0">
                                      <a:solidFill>
                                        <a:srgbClr val="1B4367"/>
                                      </a:solidFill>
                                      <a:latin typeface="Cambria Math" panose="02040503050406030204" pitchFamily="18" charset="0"/>
                                      <a:cs typeface="+mn-ea"/>
                                      <a:sym typeface="+mn-lt"/>
                                    </a:rPr>
                                  </m:ctrlPr>
                                </m:sSubPr>
                                <m:e>
                                  <m:r>
                                    <a:rPr lang="zh-CN" altLang="en-US" sz="1400" b="0" i="1" dirty="0" smtClean="0">
                                      <a:solidFill>
                                        <a:srgbClr val="1B4367"/>
                                      </a:solidFill>
                                      <a:latin typeface="Cambria Math" panose="02040503050406030204" pitchFamily="18" charset="0"/>
                                      <a:cs typeface="+mn-ea"/>
                                      <a:sym typeface="+mn-lt"/>
                                    </a:rPr>
                                    <m:t>𝜃</m:t>
                                  </m:r>
                                </m:e>
                                <m:sub>
                                  <m:r>
                                    <a:rPr lang="en-US" altLang="zh-CN" sz="1400" b="0" i="1" dirty="0" smtClean="0">
                                      <a:solidFill>
                                        <a:srgbClr val="1B4367"/>
                                      </a:solidFill>
                                      <a:latin typeface="Cambria Math" panose="02040503050406030204" pitchFamily="18" charset="0"/>
                                      <a:cs typeface="+mn-ea"/>
                                      <a:sym typeface="+mn-lt"/>
                                    </a:rPr>
                                    <m:t>𝑖</m:t>
                                  </m:r>
                                </m:sub>
                              </m:sSub>
                            </m:e>
                          </m:d>
                          <m:r>
                            <a:rPr lang="en-US" altLang="zh-CN" sz="1400" b="0" i="1" dirty="0" smtClean="0">
                              <a:solidFill>
                                <a:srgbClr val="1B4367"/>
                              </a:solidFill>
                              <a:latin typeface="Cambria Math" panose="02040503050406030204" pitchFamily="18" charset="0"/>
                              <a:cs typeface="+mn-ea"/>
                              <a:sym typeface="+mn-lt"/>
                            </a:rPr>
                            <m:t>=</m:t>
                          </m:r>
                          <m:r>
                            <a:rPr lang="en-US" altLang="zh-CN" sz="1400" i="1" dirty="0" smtClean="0">
                              <a:solidFill>
                                <a:srgbClr val="1B4367"/>
                              </a:solidFill>
                              <a:latin typeface="Cambria Math" panose="02040503050406030204" pitchFamily="18" charset="0"/>
                              <a:cs typeface="+mn-ea"/>
                              <a:sym typeface="+mn-lt"/>
                            </a:rPr>
                            <m:t> </m:t>
                          </m:r>
                          <m:d>
                            <m:dPr>
                              <m:begChr m:val="["/>
                              <m:endChr m:val="]"/>
                              <m:ctrlPr>
                                <a:rPr lang="en-US" altLang="zh-CN" sz="1400" i="1" dirty="0" smtClean="0">
                                  <a:solidFill>
                                    <a:srgbClr val="1B4367"/>
                                  </a:solidFill>
                                  <a:latin typeface="Cambria Math" panose="02040503050406030204" pitchFamily="18" charset="0"/>
                                  <a:cs typeface="+mn-ea"/>
                                  <a:sym typeface="+mn-lt"/>
                                </a:rPr>
                              </m:ctrlPr>
                            </m:dPr>
                            <m:e>
                              <m:m>
                                <m:mPr>
                                  <m:mcs>
                                    <m:mc>
                                      <m:mcPr>
                                        <m:count m:val="1"/>
                                        <m:mcJc m:val="center"/>
                                      </m:mcPr>
                                    </m:mc>
                                  </m:mcs>
                                  <m:ctrlPr>
                                    <a:rPr lang="en-US" altLang="zh-CN" sz="1400" b="0" i="1" dirty="0" smtClean="0">
                                      <a:solidFill>
                                        <a:srgbClr val="1B4367"/>
                                      </a:solidFill>
                                      <a:latin typeface="Cambria Math" panose="02040503050406030204" pitchFamily="18" charset="0"/>
                                      <a:cs typeface="+mn-ea"/>
                                      <a:sym typeface="+mn-lt"/>
                                    </a:rPr>
                                  </m:ctrlPr>
                                </m:mPr>
                                <m:mr>
                                  <m:e>
                                    <m:r>
                                      <m:rPr>
                                        <m:brk m:alnAt="7"/>
                                      </m:rPr>
                                      <a:rPr lang="en-US" altLang="zh-CN" sz="1400" b="0" i="1" dirty="0" smtClean="0">
                                        <a:solidFill>
                                          <a:srgbClr val="1B4367"/>
                                        </a:solidFill>
                                        <a:latin typeface="Cambria Math" panose="02040503050406030204" pitchFamily="18" charset="0"/>
                                        <a:cs typeface="+mn-ea"/>
                                        <a:sym typeface="+mn-lt"/>
                                      </a:rPr>
                                      <m:t>1</m:t>
                                    </m:r>
                                  </m:e>
                                </m:mr>
                                <m:mr>
                                  <m:e>
                                    <m:sSup>
                                      <m:sSupPr>
                                        <m:ctrlPr>
                                          <a:rPr lang="en-US" altLang="zh-CN" sz="1400" b="0" i="1" dirty="0" smtClean="0">
                                            <a:solidFill>
                                              <a:srgbClr val="1B4367"/>
                                            </a:solidFill>
                                            <a:latin typeface="Cambria Math" panose="02040503050406030204" pitchFamily="18" charset="0"/>
                                            <a:cs typeface="+mn-ea"/>
                                            <a:sym typeface="+mn-lt"/>
                                          </a:rPr>
                                        </m:ctrlPr>
                                      </m:sSupPr>
                                      <m:e>
                                        <m:r>
                                          <a:rPr lang="en-US" altLang="zh-CN" sz="1400" b="0" i="1" dirty="0" smtClean="0">
                                            <a:solidFill>
                                              <a:srgbClr val="1B4367"/>
                                            </a:solidFill>
                                            <a:latin typeface="Cambria Math" panose="02040503050406030204" pitchFamily="18" charset="0"/>
                                            <a:cs typeface="+mn-ea"/>
                                            <a:sym typeface="+mn-lt"/>
                                          </a:rPr>
                                          <m:t>𝑒</m:t>
                                        </m:r>
                                      </m:e>
                                      <m:sup>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𝑗</m:t>
                                        </m:r>
                                        <m:sSubSup>
                                          <m:sSubSupPr>
                                            <m:ctrlPr>
                                              <a:rPr lang="en-US" altLang="zh-CN" sz="1400" b="0" i="1" dirty="0" smtClean="0">
                                                <a:solidFill>
                                                  <a:srgbClr val="1B4367"/>
                                                </a:solidFill>
                                                <a:latin typeface="Cambria Math" panose="02040503050406030204" pitchFamily="18" charset="0"/>
                                                <a:cs typeface="+mn-ea"/>
                                                <a:sym typeface="+mn-lt"/>
                                              </a:rPr>
                                            </m:ctrlPr>
                                          </m:sSubSupPr>
                                          <m:e>
                                            <m:r>
                                              <a:rPr lang="zh-CN" altLang="en-US" sz="1400" b="0" i="1" dirty="0" smtClean="0">
                                                <a:solidFill>
                                                  <a:srgbClr val="1B4367"/>
                                                </a:solidFill>
                                                <a:latin typeface="Cambria Math" panose="02040503050406030204" pitchFamily="18" charset="0"/>
                                                <a:cs typeface="+mn-ea"/>
                                                <a:sym typeface="+mn-lt"/>
                                              </a:rPr>
                                              <m:t>𝜙</m:t>
                                            </m:r>
                                          </m:e>
                                          <m:sub>
                                            <m:r>
                                              <a:rPr lang="en-US" altLang="zh-CN" sz="1400" b="0" i="1" dirty="0" smtClean="0">
                                                <a:solidFill>
                                                  <a:srgbClr val="1B4367"/>
                                                </a:solidFill>
                                                <a:latin typeface="Cambria Math" panose="02040503050406030204" pitchFamily="18" charset="0"/>
                                                <a:cs typeface="+mn-ea"/>
                                                <a:sym typeface="+mn-lt"/>
                                              </a:rPr>
                                              <m:t>𝑖</m:t>
                                            </m:r>
                                          </m:sub>
                                          <m:sup>
                                            <m:r>
                                              <a:rPr lang="en-US" altLang="zh-CN" sz="1400" b="0" i="1" dirty="0" smtClean="0">
                                                <a:solidFill>
                                                  <a:srgbClr val="1B4367"/>
                                                </a:solidFill>
                                                <a:latin typeface="Cambria Math" panose="02040503050406030204" pitchFamily="18" charset="0"/>
                                                <a:cs typeface="+mn-ea"/>
                                                <a:sym typeface="+mn-lt"/>
                                              </a:rPr>
                                              <m:t>…</m:t>
                                            </m:r>
                                          </m:sup>
                                        </m:sSubSup>
                                      </m:sup>
                                    </m:sSup>
                                  </m:e>
                                </m:mr>
                                <m:mr>
                                  <m:e>
                                    <m:r>
                                      <a:rPr lang="en-US" altLang="zh-CN" sz="1400" b="0" i="1" dirty="0" smtClean="0">
                                        <a:solidFill>
                                          <a:srgbClr val="1B4367"/>
                                        </a:solidFill>
                                        <a:latin typeface="Cambria Math" panose="02040503050406030204" pitchFamily="18" charset="0"/>
                                        <a:cs typeface="+mn-ea"/>
                                        <a:sym typeface="+mn-lt"/>
                                      </a:rPr>
                                      <m:t>⋯</m:t>
                                    </m:r>
                                  </m:e>
                                </m:mr>
                                <m:mr>
                                  <m:e>
                                    <m:sSup>
                                      <m:sSupPr>
                                        <m:ctrlPr>
                                          <a:rPr lang="en-US" altLang="zh-CN" sz="1400" i="1" dirty="0" smtClean="0">
                                            <a:solidFill>
                                              <a:srgbClr val="1B4367"/>
                                            </a:solidFill>
                                            <a:latin typeface="Cambria Math" panose="02040503050406030204" pitchFamily="18" charset="0"/>
                                            <a:cs typeface="+mn-ea"/>
                                            <a:sym typeface="+mn-lt"/>
                                          </a:rPr>
                                        </m:ctrlPr>
                                      </m:sSupPr>
                                      <m:e>
                                        <m:r>
                                          <a:rPr lang="en-US" altLang="zh-CN" sz="1400" b="0" i="1" dirty="0" smtClean="0">
                                            <a:solidFill>
                                              <a:srgbClr val="1B4367"/>
                                            </a:solidFill>
                                            <a:latin typeface="Cambria Math" panose="02040503050406030204" pitchFamily="18" charset="0"/>
                                            <a:cs typeface="+mn-ea"/>
                                            <a:sym typeface="+mn-lt"/>
                                          </a:rPr>
                                          <m:t>𝑒</m:t>
                                        </m:r>
                                      </m:e>
                                      <m:sup>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𝑗</m:t>
                                        </m:r>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𝑁</m:t>
                                        </m:r>
                                        <m:r>
                                          <a:rPr lang="en-US" altLang="zh-CN" sz="1400" b="0" i="1" dirty="0" smtClean="0">
                                            <a:solidFill>
                                              <a:srgbClr val="1B4367"/>
                                            </a:solidFill>
                                            <a:latin typeface="Cambria Math" panose="02040503050406030204" pitchFamily="18" charset="0"/>
                                            <a:cs typeface="+mn-ea"/>
                                            <a:sym typeface="+mn-lt"/>
                                          </a:rPr>
                                          <m:t>−1)</m:t>
                                        </m:r>
                                        <m:sSub>
                                          <m:sSubPr>
                                            <m:ctrlPr>
                                              <a:rPr lang="en-US" altLang="zh-CN" sz="1400" i="1" dirty="0" smtClean="0">
                                                <a:solidFill>
                                                  <a:srgbClr val="1B4367"/>
                                                </a:solidFill>
                                                <a:latin typeface="Cambria Math" panose="02040503050406030204" pitchFamily="18" charset="0"/>
                                                <a:cs typeface="+mn-ea"/>
                                                <a:sym typeface="+mn-lt"/>
                                              </a:rPr>
                                            </m:ctrlPr>
                                          </m:sSubPr>
                                          <m:e>
                                            <m:r>
                                              <a:rPr lang="zh-CN" altLang="en-US" sz="1400" i="1" dirty="0" smtClean="0">
                                                <a:solidFill>
                                                  <a:srgbClr val="1B4367"/>
                                                </a:solidFill>
                                                <a:latin typeface="Cambria Math" panose="02040503050406030204" pitchFamily="18" charset="0"/>
                                                <a:cs typeface="+mn-ea"/>
                                                <a:sym typeface="+mn-lt"/>
                                              </a:rPr>
                                              <m:t>𝜙</m:t>
                                            </m:r>
                                          </m:e>
                                          <m:sub>
                                            <m:r>
                                              <a:rPr lang="en-US" altLang="zh-CN" sz="1400" b="0" i="1" dirty="0" smtClean="0">
                                                <a:solidFill>
                                                  <a:srgbClr val="1B4367"/>
                                                </a:solidFill>
                                                <a:latin typeface="Cambria Math" panose="02040503050406030204" pitchFamily="18" charset="0"/>
                                                <a:cs typeface="+mn-ea"/>
                                                <a:sym typeface="+mn-lt"/>
                                              </a:rPr>
                                              <m:t>𝑖</m:t>
                                            </m:r>
                                          </m:sub>
                                        </m:sSub>
                                      </m:sup>
                                    </m:sSup>
                                  </m:e>
                                </m:mr>
                              </m:m>
                            </m:e>
                          </m:d>
                        </m:oMath>
                      </m:oMathPara>
                    </a14:m>
                    <a:endParaRPr lang="zh-CN" altLang="en-US" dirty="0"/>
                  </a:p>
                </p:txBody>
              </p:sp>
            </mc:Choice>
            <mc:Fallback xmlns="">
              <p:sp>
                <p:nvSpPr>
                  <p:cNvPr id="6" name="文本框 5">
                    <a:extLst>
                      <a:ext uri="{FF2B5EF4-FFF2-40B4-BE49-F238E27FC236}">
                        <a16:creationId xmlns:a16="http://schemas.microsoft.com/office/drawing/2014/main" id="{A49BA9C0-C593-734F-E263-A1DA64BD4FEE}"/>
                      </a:ext>
                    </a:extLst>
                  </p:cNvPr>
                  <p:cNvSpPr txBox="1">
                    <a:spLocks noRot="1" noChangeAspect="1" noMove="1" noResize="1" noEditPoints="1" noAdjustHandles="1" noChangeArrowheads="1" noChangeShapeType="1" noTextEdit="1"/>
                  </p:cNvSpPr>
                  <p:nvPr/>
                </p:nvSpPr>
                <p:spPr>
                  <a:xfrm>
                    <a:off x="4947941" y="2997336"/>
                    <a:ext cx="1817190" cy="8899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6829F1-3817-8BBB-2FE2-EF27703B7E9D}"/>
                      </a:ext>
                    </a:extLst>
                  </p:cNvPr>
                  <p:cNvSpPr txBox="1"/>
                  <p:nvPr/>
                </p:nvSpPr>
                <p:spPr>
                  <a:xfrm>
                    <a:off x="6765131" y="3191651"/>
                    <a:ext cx="1360885"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dirty="0" smtClean="0">
                                  <a:solidFill>
                                    <a:srgbClr val="1B4367"/>
                                  </a:solidFill>
                                  <a:latin typeface="Cambria Math" panose="02040503050406030204" pitchFamily="18" charset="0"/>
                                  <a:cs typeface="+mn-ea"/>
                                  <a:sym typeface="+mn-lt"/>
                                </a:rPr>
                              </m:ctrlPr>
                            </m:sSubPr>
                            <m:e>
                              <m:r>
                                <a:rPr lang="zh-CN" altLang="en-US" sz="1400" b="0" i="1" dirty="0" smtClean="0">
                                  <a:solidFill>
                                    <a:srgbClr val="1B4367"/>
                                  </a:solidFill>
                                  <a:latin typeface="Cambria Math" panose="02040503050406030204" pitchFamily="18" charset="0"/>
                                  <a:cs typeface="+mn-ea"/>
                                  <a:sym typeface="+mn-lt"/>
                                </a:rPr>
                                <m:t>𝜙</m:t>
                              </m:r>
                            </m:e>
                            <m:sub>
                              <m:r>
                                <a:rPr lang="en-US" altLang="zh-CN" sz="1400" b="0" i="1" dirty="0" smtClean="0">
                                  <a:solidFill>
                                    <a:srgbClr val="1B4367"/>
                                  </a:solidFill>
                                  <a:latin typeface="Cambria Math" panose="02040503050406030204" pitchFamily="18" charset="0"/>
                                  <a:cs typeface="+mn-ea"/>
                                  <a:sym typeface="+mn-lt"/>
                                </a:rPr>
                                <m:t>𝑖</m:t>
                              </m:r>
                            </m:sub>
                          </m:sSub>
                          <m:r>
                            <a:rPr lang="en-US" altLang="zh-CN" sz="1400" b="0" i="1" dirty="0" smtClean="0">
                              <a:solidFill>
                                <a:srgbClr val="1B4367"/>
                              </a:solidFill>
                              <a:latin typeface="Cambria Math" panose="02040503050406030204" pitchFamily="18" charset="0"/>
                              <a:cs typeface="+mn-ea"/>
                              <a:sym typeface="+mn-lt"/>
                            </a:rPr>
                            <m:t>=</m:t>
                          </m:r>
                          <m:f>
                            <m:fPr>
                              <m:ctrlPr>
                                <a:rPr lang="en-US" altLang="zh-CN" sz="1400" b="0" i="1" dirty="0" smtClean="0">
                                  <a:solidFill>
                                    <a:srgbClr val="1B4367"/>
                                  </a:solidFill>
                                  <a:latin typeface="Cambria Math" panose="02040503050406030204" pitchFamily="18" charset="0"/>
                                  <a:cs typeface="+mn-ea"/>
                                  <a:sym typeface="+mn-lt"/>
                                </a:rPr>
                              </m:ctrlPr>
                            </m:fPr>
                            <m:num>
                              <m:r>
                                <a:rPr lang="en-US" altLang="zh-CN" sz="1400" b="0" i="1" dirty="0" smtClean="0">
                                  <a:solidFill>
                                    <a:srgbClr val="1B4367"/>
                                  </a:solidFill>
                                  <a:latin typeface="Cambria Math" panose="02040503050406030204" pitchFamily="18" charset="0"/>
                                  <a:cs typeface="+mn-ea"/>
                                  <a:sym typeface="+mn-lt"/>
                                </a:rPr>
                                <m:t>2</m:t>
                              </m:r>
                              <m:r>
                                <a:rPr lang="zh-CN" altLang="en-US" sz="1400" b="0" i="1" dirty="0" smtClean="0">
                                  <a:solidFill>
                                    <a:srgbClr val="1B4367"/>
                                  </a:solidFill>
                                  <a:latin typeface="Cambria Math" panose="02040503050406030204" pitchFamily="18" charset="0"/>
                                  <a:cs typeface="+mn-ea"/>
                                  <a:sym typeface="+mn-lt"/>
                                </a:rPr>
                                <m:t>𝜋</m:t>
                              </m:r>
                              <m:r>
                                <a:rPr lang="en-US" altLang="zh-CN" sz="1400" b="0" i="1" dirty="0" smtClean="0">
                                  <a:solidFill>
                                    <a:srgbClr val="1B4367"/>
                                  </a:solidFill>
                                  <a:latin typeface="Cambria Math" panose="02040503050406030204" pitchFamily="18" charset="0"/>
                                  <a:cs typeface="+mn-ea"/>
                                  <a:sym typeface="+mn-lt"/>
                                </a:rPr>
                                <m:t>𝑑</m:t>
                              </m:r>
                            </m:num>
                            <m:den>
                              <m:r>
                                <a:rPr lang="zh-CN" altLang="en-US" sz="1400" b="0" i="1" dirty="0" smtClean="0">
                                  <a:solidFill>
                                    <a:srgbClr val="1B4367"/>
                                  </a:solidFill>
                                  <a:latin typeface="Cambria Math" panose="02040503050406030204" pitchFamily="18" charset="0"/>
                                  <a:cs typeface="+mn-ea"/>
                                  <a:sym typeface="+mn-lt"/>
                                </a:rPr>
                                <m:t>𝜆</m:t>
                              </m:r>
                            </m:den>
                          </m:f>
                          <m:func>
                            <m:funcPr>
                              <m:ctrlPr>
                                <a:rPr lang="en-US" altLang="zh-CN" sz="1400" b="0" i="1" dirty="0" smtClean="0">
                                  <a:solidFill>
                                    <a:srgbClr val="1B4367"/>
                                  </a:solidFill>
                                  <a:latin typeface="Cambria Math" panose="02040503050406030204" pitchFamily="18" charset="0"/>
                                  <a:cs typeface="+mn-ea"/>
                                  <a:sym typeface="+mn-lt"/>
                                </a:rPr>
                              </m:ctrlPr>
                            </m:funcPr>
                            <m:fName>
                              <m:r>
                                <m:rPr>
                                  <m:sty m:val="p"/>
                                </m:rPr>
                                <a:rPr lang="en-US" altLang="zh-CN" sz="1400" b="0" i="0" dirty="0" smtClean="0">
                                  <a:solidFill>
                                    <a:srgbClr val="1B4367"/>
                                  </a:solidFill>
                                  <a:latin typeface="Cambria Math" panose="02040503050406030204" pitchFamily="18" charset="0"/>
                                  <a:cs typeface="+mn-ea"/>
                                  <a:sym typeface="+mn-lt"/>
                                </a:rPr>
                                <m:t>sin</m:t>
                              </m:r>
                            </m:fName>
                            <m:e>
                              <m:sSub>
                                <m:sSubPr>
                                  <m:ctrlPr>
                                    <a:rPr lang="en-US" altLang="zh-CN" i="1" dirty="0">
                                      <a:solidFill>
                                        <a:srgbClr val="1B4367"/>
                                      </a:solidFill>
                                      <a:latin typeface="Cambria Math" panose="02040503050406030204" pitchFamily="18" charset="0"/>
                                      <a:cs typeface="+mn-ea"/>
                                      <a:sym typeface="+mn-lt"/>
                                    </a:rPr>
                                  </m:ctrlPr>
                                </m:sSubPr>
                                <m:e>
                                  <m:r>
                                    <a:rPr lang="zh-CN" altLang="en-US" i="1" dirty="0">
                                      <a:solidFill>
                                        <a:srgbClr val="1B4367"/>
                                      </a:solidFill>
                                      <a:latin typeface="Cambria Math" panose="02040503050406030204" pitchFamily="18" charset="0"/>
                                      <a:cs typeface="+mn-ea"/>
                                      <a:sym typeface="+mn-lt"/>
                                    </a:rPr>
                                    <m:t>𝜃</m:t>
                                  </m:r>
                                </m:e>
                                <m:sub>
                                  <m:r>
                                    <a:rPr lang="en-US" altLang="zh-CN" i="1" dirty="0">
                                      <a:solidFill>
                                        <a:srgbClr val="1B4367"/>
                                      </a:solidFill>
                                      <a:latin typeface="Cambria Math" panose="02040503050406030204" pitchFamily="18" charset="0"/>
                                      <a:cs typeface="+mn-ea"/>
                                      <a:sym typeface="+mn-lt"/>
                                    </a:rPr>
                                    <m:t>𝑖</m:t>
                                  </m:r>
                                </m:sub>
                              </m:sSub>
                            </m:e>
                          </m:func>
                        </m:oMath>
                      </m:oMathPara>
                    </a14:m>
                    <a:endParaRPr lang="zh-CN" altLang="en-US" dirty="0"/>
                  </a:p>
                </p:txBody>
              </p:sp>
            </mc:Choice>
            <mc:Fallback xmlns="">
              <p:sp>
                <p:nvSpPr>
                  <p:cNvPr id="10" name="文本框 9">
                    <a:extLst>
                      <a:ext uri="{FF2B5EF4-FFF2-40B4-BE49-F238E27FC236}">
                        <a16:creationId xmlns:a16="http://schemas.microsoft.com/office/drawing/2014/main" id="{AE6829F1-3817-8BBB-2FE2-EF27703B7E9D}"/>
                      </a:ext>
                    </a:extLst>
                  </p:cNvPr>
                  <p:cNvSpPr txBox="1">
                    <a:spLocks noRot="1" noChangeAspect="1" noMove="1" noResize="1" noEditPoints="1" noAdjustHandles="1" noChangeArrowheads="1" noChangeShapeType="1" noTextEdit="1"/>
                  </p:cNvSpPr>
                  <p:nvPr/>
                </p:nvSpPr>
                <p:spPr>
                  <a:xfrm>
                    <a:off x="6765131" y="3191651"/>
                    <a:ext cx="1360885" cy="501356"/>
                  </a:xfrm>
                  <a:prstGeom prst="rect">
                    <a:avLst/>
                  </a:prstGeom>
                  <a:blipFill>
                    <a:blip r:embed="rId7"/>
                    <a:stretch>
                      <a:fillRect b="-2439"/>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9536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Ambiguity Function</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16</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1FC3A9E2-B89C-6D34-1871-73EE61477715}"/>
              </a:ext>
            </a:extLst>
          </p:cNvPr>
          <p:cNvPicPr>
            <a:picLocks noChangeAspect="1"/>
          </p:cNvPicPr>
          <p:nvPr/>
        </p:nvPicPr>
        <p:blipFill rotWithShape="1">
          <a:blip r:embed="rId2"/>
          <a:srcRect t="2256"/>
          <a:stretch/>
        </p:blipFill>
        <p:spPr>
          <a:xfrm>
            <a:off x="4571303" y="395143"/>
            <a:ext cx="3600000" cy="2434390"/>
          </a:xfrm>
          <a:prstGeom prst="rect">
            <a:avLst/>
          </a:prstGeom>
        </p:spPr>
      </p:pic>
      <p:pic>
        <p:nvPicPr>
          <p:cNvPr id="6" name="图片 5">
            <a:extLst>
              <a:ext uri="{FF2B5EF4-FFF2-40B4-BE49-F238E27FC236}">
                <a16:creationId xmlns:a16="http://schemas.microsoft.com/office/drawing/2014/main" id="{4EEE45F3-C88C-343E-9670-68858B46E16F}"/>
              </a:ext>
            </a:extLst>
          </p:cNvPr>
          <p:cNvPicPr>
            <a:picLocks noChangeAspect="1"/>
          </p:cNvPicPr>
          <p:nvPr/>
        </p:nvPicPr>
        <p:blipFill>
          <a:blip r:embed="rId3"/>
          <a:stretch>
            <a:fillRect/>
          </a:stretch>
        </p:blipFill>
        <p:spPr>
          <a:xfrm>
            <a:off x="4571303" y="2898239"/>
            <a:ext cx="3934027" cy="1800318"/>
          </a:xfrm>
          <a:prstGeom prst="rect">
            <a:avLst/>
          </a:prstGeom>
        </p:spPr>
      </p:pic>
      <p:grpSp>
        <p:nvGrpSpPr>
          <p:cNvPr id="11" name="组合 10">
            <a:extLst>
              <a:ext uri="{FF2B5EF4-FFF2-40B4-BE49-F238E27FC236}">
                <a16:creationId xmlns:a16="http://schemas.microsoft.com/office/drawing/2014/main" id="{E4C898F8-035F-E475-1776-693DE8BFDA5D}"/>
              </a:ext>
            </a:extLst>
          </p:cNvPr>
          <p:cNvGrpSpPr/>
          <p:nvPr/>
        </p:nvGrpSpPr>
        <p:grpSpPr>
          <a:xfrm>
            <a:off x="554370" y="1039467"/>
            <a:ext cx="3223151" cy="1369054"/>
            <a:chOff x="5111034" y="2798376"/>
            <a:chExt cx="3188475" cy="1369054"/>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E72A6EF-049A-F040-2938-6562846E00D2}"/>
                    </a:ext>
                  </a:extLst>
                </p:cNvPr>
                <p:cNvSpPr txBox="1"/>
                <p:nvPr/>
              </p:nvSpPr>
              <p:spPr>
                <a:xfrm>
                  <a:off x="5111035" y="2798376"/>
                  <a:ext cx="3188474"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dirty="0" smtClean="0">
                            <a:solidFill>
                              <a:srgbClr val="1B4367"/>
                            </a:solidFill>
                            <a:latin typeface="Cambria Math" panose="02040503050406030204" pitchFamily="18" charset="0"/>
                            <a:cs typeface="+mn-ea"/>
                            <a:sym typeface="+mn-lt"/>
                          </a:rPr>
                          <m:t>𝐶𝑜𝑟</m:t>
                        </m:r>
                        <m:d>
                          <m:dPr>
                            <m:ctrlPr>
                              <a:rPr lang="en-US" altLang="zh-CN" sz="1400" b="0" i="1" dirty="0" smtClean="0">
                                <a:solidFill>
                                  <a:srgbClr val="1B4367"/>
                                </a:solidFill>
                                <a:latin typeface="Cambria Math" panose="02040503050406030204" pitchFamily="18" charset="0"/>
                                <a:cs typeface="+mn-ea"/>
                                <a:sym typeface="+mn-lt"/>
                              </a:rPr>
                            </m:ctrlPr>
                          </m:dPr>
                          <m:e>
                            <m:r>
                              <a:rPr lang="en-US" altLang="zh-CN" sz="1400" b="0" i="1" dirty="0" smtClean="0">
                                <a:solidFill>
                                  <a:srgbClr val="1B4367"/>
                                </a:solidFill>
                                <a:latin typeface="Cambria Math" panose="02040503050406030204" pitchFamily="18" charset="0"/>
                                <a:cs typeface="+mn-ea"/>
                                <a:sym typeface="+mn-lt"/>
                              </a:rPr>
                              <m:t>𝑐</m:t>
                            </m:r>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𝑑</m:t>
                            </m:r>
                          </m:e>
                        </m:d>
                        <m:r>
                          <a:rPr lang="en-US" altLang="zh-CN" sz="1400" b="0" i="1" dirty="0" smtClean="0">
                            <a:solidFill>
                              <a:srgbClr val="1B4367"/>
                            </a:solidFill>
                            <a:latin typeface="Cambria Math" panose="02040503050406030204" pitchFamily="18" charset="0"/>
                            <a:cs typeface="+mn-ea"/>
                            <a:sym typeface="+mn-lt"/>
                          </a:rPr>
                          <m:t>=</m:t>
                        </m:r>
                        <m:d>
                          <m:dPr>
                            <m:begChr m:val="|"/>
                            <m:endChr m:val="|"/>
                            <m:ctrlPr>
                              <a:rPr lang="en-US" altLang="zh-CN" sz="1400" b="0" i="1" dirty="0" smtClean="0">
                                <a:solidFill>
                                  <a:srgbClr val="1B4367"/>
                                </a:solidFill>
                                <a:latin typeface="Cambria Math" panose="02040503050406030204" pitchFamily="18" charset="0"/>
                                <a:cs typeface="+mn-ea"/>
                                <a:sym typeface="+mn-lt"/>
                              </a:rPr>
                            </m:ctrlPr>
                          </m:dPr>
                          <m:e>
                            <m:nary>
                              <m:naryPr>
                                <m:limLoc m:val="undOvr"/>
                                <m:subHide m:val="on"/>
                                <m:supHide m:val="on"/>
                                <m:ctrlPr>
                                  <a:rPr lang="en-US" altLang="zh-CN" sz="1400" b="0" i="1" dirty="0" smtClean="0">
                                    <a:solidFill>
                                      <a:srgbClr val="1B4367"/>
                                    </a:solidFill>
                                    <a:latin typeface="Cambria Math" panose="02040503050406030204" pitchFamily="18" charset="0"/>
                                    <a:cs typeface="+mn-ea"/>
                                    <a:sym typeface="+mn-lt"/>
                                  </a:rPr>
                                </m:ctrlPr>
                              </m:naryPr>
                              <m:sub/>
                              <m:sup/>
                              <m:e>
                                <m:sSub>
                                  <m:sSubPr>
                                    <m:ctrlPr>
                                      <a:rPr lang="en-US" altLang="zh-CN" sz="1400" b="0" i="1" dirty="0" smtClean="0">
                                        <a:solidFill>
                                          <a:srgbClr val="1B4367"/>
                                        </a:solidFill>
                                        <a:latin typeface="Cambria Math" panose="02040503050406030204" pitchFamily="18" charset="0"/>
                                        <a:cs typeface="+mn-ea"/>
                                        <a:sym typeface="+mn-lt"/>
                                      </a:rPr>
                                    </m:ctrlPr>
                                  </m:sSubPr>
                                  <m:e>
                                    <m:r>
                                      <a:rPr lang="en-US" altLang="zh-CN" sz="1400" b="0" i="1" dirty="0" smtClean="0">
                                        <a:solidFill>
                                          <a:srgbClr val="1B4367"/>
                                        </a:solidFill>
                                        <a:latin typeface="Cambria Math" panose="02040503050406030204" pitchFamily="18" charset="0"/>
                                        <a:cs typeface="+mn-ea"/>
                                        <a:sym typeface="+mn-lt"/>
                                      </a:rPr>
                                      <m:t>𝑦</m:t>
                                    </m:r>
                                  </m:e>
                                  <m:sub>
                                    <m:r>
                                      <a:rPr lang="en-US" altLang="zh-CN" sz="1400" b="0" i="1" dirty="0" smtClean="0">
                                        <a:solidFill>
                                          <a:srgbClr val="1B4367"/>
                                        </a:solidFill>
                                        <a:latin typeface="Cambria Math" panose="02040503050406030204" pitchFamily="18" charset="0"/>
                                        <a:cs typeface="+mn-ea"/>
                                        <a:sym typeface="+mn-lt"/>
                                      </a:rPr>
                                      <m:t>𝑟</m:t>
                                    </m:r>
                                  </m:sub>
                                </m:sSub>
                                <m:d>
                                  <m:dPr>
                                    <m:ctrlPr>
                                      <a:rPr lang="en-US" altLang="zh-CN" sz="1400" b="0" i="1" dirty="0" smtClean="0">
                                        <a:solidFill>
                                          <a:srgbClr val="1B4367"/>
                                        </a:solidFill>
                                        <a:latin typeface="Cambria Math" panose="02040503050406030204" pitchFamily="18" charset="0"/>
                                        <a:cs typeface="+mn-ea"/>
                                        <a:sym typeface="+mn-lt"/>
                                      </a:rPr>
                                    </m:ctrlPr>
                                  </m:dPr>
                                  <m:e>
                                    <m:r>
                                      <a:rPr lang="en-US" altLang="zh-CN" sz="1400" b="0" i="1" dirty="0" smtClean="0">
                                        <a:solidFill>
                                          <a:srgbClr val="1B4367"/>
                                        </a:solidFill>
                                        <a:latin typeface="Cambria Math" panose="02040503050406030204" pitchFamily="18" charset="0"/>
                                        <a:cs typeface="+mn-ea"/>
                                        <a:sym typeface="+mn-lt"/>
                                      </a:rPr>
                                      <m:t>𝑡</m:t>
                                    </m:r>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𝑐</m:t>
                                    </m:r>
                                  </m:e>
                                </m:d>
                                <m:sSup>
                                  <m:sSupPr>
                                    <m:ctrlPr>
                                      <a:rPr lang="en-US" altLang="zh-CN" sz="1400" b="0" i="1" dirty="0" smtClean="0">
                                        <a:solidFill>
                                          <a:srgbClr val="1B4367"/>
                                        </a:solidFill>
                                        <a:latin typeface="Cambria Math" panose="02040503050406030204" pitchFamily="18" charset="0"/>
                                        <a:cs typeface="+mn-ea"/>
                                        <a:sym typeface="+mn-lt"/>
                                      </a:rPr>
                                    </m:ctrlPr>
                                  </m:sSupPr>
                                  <m:e>
                                    <m:r>
                                      <a:rPr lang="en-US" altLang="zh-CN" sz="1400" b="0" i="1" dirty="0" smtClean="0">
                                        <a:solidFill>
                                          <a:srgbClr val="1B4367"/>
                                        </a:solidFill>
                                        <a:latin typeface="Cambria Math" panose="02040503050406030204" pitchFamily="18" charset="0"/>
                                        <a:cs typeface="+mn-ea"/>
                                        <a:sym typeface="+mn-lt"/>
                                      </a:rPr>
                                      <m:t>𝑒</m:t>
                                    </m:r>
                                  </m:e>
                                  <m:sup>
                                    <m:r>
                                      <a:rPr lang="en-US" altLang="zh-CN" sz="1400" b="0" i="1" dirty="0" smtClean="0">
                                        <a:solidFill>
                                          <a:srgbClr val="1B4367"/>
                                        </a:solidFill>
                                        <a:latin typeface="Cambria Math" panose="02040503050406030204" pitchFamily="18" charset="0"/>
                                        <a:cs typeface="+mn-ea"/>
                                        <a:sym typeface="+mn-lt"/>
                                      </a:rPr>
                                      <m:t>𝑗</m:t>
                                    </m:r>
                                    <m:r>
                                      <a:rPr lang="en-US" altLang="zh-CN" sz="1400" b="0" i="1" dirty="0" smtClean="0">
                                        <a:solidFill>
                                          <a:srgbClr val="1B4367"/>
                                        </a:solidFill>
                                        <a:latin typeface="Cambria Math" panose="02040503050406030204" pitchFamily="18" charset="0"/>
                                        <a:cs typeface="+mn-ea"/>
                                        <a:sym typeface="+mn-lt"/>
                                      </a:rPr>
                                      <m:t>2</m:t>
                                    </m:r>
                                    <m:r>
                                      <a:rPr lang="zh-CN" altLang="en-US" sz="1400" b="0" i="1" dirty="0" smtClean="0">
                                        <a:solidFill>
                                          <a:srgbClr val="1B4367"/>
                                        </a:solidFill>
                                        <a:latin typeface="Cambria Math" panose="02040503050406030204" pitchFamily="18" charset="0"/>
                                        <a:cs typeface="+mn-ea"/>
                                        <a:sym typeface="+mn-lt"/>
                                      </a:rPr>
                                      <m:t>𝜋</m:t>
                                    </m:r>
                                    <m:r>
                                      <a:rPr lang="en-US" altLang="zh-CN" sz="1400" b="0" i="1" dirty="0" smtClean="0">
                                        <a:solidFill>
                                          <a:srgbClr val="1B4367"/>
                                        </a:solidFill>
                                        <a:latin typeface="Cambria Math" panose="02040503050406030204" pitchFamily="18" charset="0"/>
                                        <a:cs typeface="+mn-ea"/>
                                        <a:sym typeface="+mn-lt"/>
                                      </a:rPr>
                                      <m:t>𝑑𝑡</m:t>
                                    </m:r>
                                  </m:sup>
                                </m:sSup>
                                <m:sSubSup>
                                  <m:sSubSupPr>
                                    <m:ctrlPr>
                                      <a:rPr lang="en-US" altLang="zh-CN" sz="1400" b="0" i="1" dirty="0" smtClean="0">
                                        <a:solidFill>
                                          <a:srgbClr val="1B4367"/>
                                        </a:solidFill>
                                        <a:latin typeface="Cambria Math" panose="02040503050406030204" pitchFamily="18" charset="0"/>
                                        <a:cs typeface="+mn-ea"/>
                                        <a:sym typeface="+mn-lt"/>
                                      </a:rPr>
                                    </m:ctrlPr>
                                  </m:sSubSupPr>
                                  <m:e>
                                    <m:r>
                                      <a:rPr lang="en-US" altLang="zh-CN" sz="1400" b="0" i="1" dirty="0" smtClean="0">
                                        <a:solidFill>
                                          <a:srgbClr val="1B4367"/>
                                        </a:solidFill>
                                        <a:latin typeface="Cambria Math" panose="02040503050406030204" pitchFamily="18" charset="0"/>
                                        <a:cs typeface="+mn-ea"/>
                                        <a:sym typeface="+mn-lt"/>
                                      </a:rPr>
                                      <m:t>𝑦</m:t>
                                    </m:r>
                                  </m:e>
                                  <m:sub>
                                    <m:r>
                                      <a:rPr lang="en-US" altLang="zh-CN" sz="1400" b="0" i="1" dirty="0" smtClean="0">
                                        <a:solidFill>
                                          <a:srgbClr val="1B4367"/>
                                        </a:solidFill>
                                        <a:latin typeface="Cambria Math" panose="02040503050406030204" pitchFamily="18" charset="0"/>
                                        <a:cs typeface="+mn-ea"/>
                                        <a:sym typeface="+mn-lt"/>
                                      </a:rPr>
                                      <m:t>𝑠</m:t>
                                    </m:r>
                                  </m:sub>
                                  <m:sup>
                                    <m:r>
                                      <a:rPr lang="en-US" altLang="zh-CN" sz="1400" b="0" i="1" dirty="0" smtClean="0">
                                        <a:solidFill>
                                          <a:srgbClr val="1B4367"/>
                                        </a:solidFill>
                                        <a:latin typeface="Cambria Math" panose="02040503050406030204" pitchFamily="18" charset="0"/>
                                        <a:cs typeface="+mn-ea"/>
                                        <a:sym typeface="+mn-lt"/>
                                      </a:rPr>
                                      <m:t>∗</m:t>
                                    </m:r>
                                  </m:sup>
                                </m:sSubSup>
                                <m:d>
                                  <m:dPr>
                                    <m:ctrlPr>
                                      <a:rPr lang="en-US" altLang="zh-CN" sz="1400" b="0" i="1" dirty="0" smtClean="0">
                                        <a:solidFill>
                                          <a:srgbClr val="1B4367"/>
                                        </a:solidFill>
                                        <a:latin typeface="Cambria Math" panose="02040503050406030204" pitchFamily="18" charset="0"/>
                                        <a:cs typeface="+mn-ea"/>
                                        <a:sym typeface="+mn-lt"/>
                                      </a:rPr>
                                    </m:ctrlPr>
                                  </m:dPr>
                                  <m:e>
                                    <m:r>
                                      <a:rPr lang="en-US" altLang="zh-CN" sz="1400" b="0" i="1" dirty="0" smtClean="0">
                                        <a:solidFill>
                                          <a:srgbClr val="1B4367"/>
                                        </a:solidFill>
                                        <a:latin typeface="Cambria Math" panose="02040503050406030204" pitchFamily="18" charset="0"/>
                                        <a:cs typeface="+mn-ea"/>
                                        <a:sym typeface="+mn-lt"/>
                                      </a:rPr>
                                      <m:t>𝑡</m:t>
                                    </m:r>
                                  </m:e>
                                </m:d>
                                <m:r>
                                  <a:rPr lang="en-US" altLang="zh-CN" sz="1400" b="0" i="1" dirty="0" smtClean="0">
                                    <a:solidFill>
                                      <a:srgbClr val="1B4367"/>
                                    </a:solidFill>
                                    <a:latin typeface="Cambria Math" panose="02040503050406030204" pitchFamily="18" charset="0"/>
                                    <a:cs typeface="+mn-ea"/>
                                    <a:sym typeface="+mn-lt"/>
                                  </a:rPr>
                                  <m:t>𝑑𝑡</m:t>
                                </m:r>
                              </m:e>
                            </m:nary>
                          </m:e>
                        </m:d>
                      </m:oMath>
                    </m:oMathPara>
                  </a14:m>
                  <a:endParaRPr lang="zh-CN" altLang="en-US" dirty="0"/>
                </a:p>
              </p:txBody>
            </p:sp>
          </mc:Choice>
          <mc:Fallback xmlns="">
            <p:sp>
              <p:nvSpPr>
                <p:cNvPr id="9" name="文本框 8">
                  <a:extLst>
                    <a:ext uri="{FF2B5EF4-FFF2-40B4-BE49-F238E27FC236}">
                      <a16:creationId xmlns:a16="http://schemas.microsoft.com/office/drawing/2014/main" id="{8E72A6EF-049A-F040-2938-6562846E00D2}"/>
                    </a:ext>
                  </a:extLst>
                </p:cNvPr>
                <p:cNvSpPr txBox="1">
                  <a:spLocks noRot="1" noChangeAspect="1" noMove="1" noResize="1" noEditPoints="1" noAdjustHandles="1" noChangeArrowheads="1" noChangeShapeType="1" noTextEdit="1"/>
                </p:cNvSpPr>
                <p:nvPr/>
              </p:nvSpPr>
              <p:spPr>
                <a:xfrm>
                  <a:off x="5111035" y="2798376"/>
                  <a:ext cx="3188474" cy="7770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BD2E8C9-0082-40C5-00B3-3CCA1612F6CB}"/>
                    </a:ext>
                  </a:extLst>
                </p:cNvPr>
                <p:cNvSpPr txBox="1"/>
                <p:nvPr/>
              </p:nvSpPr>
              <p:spPr>
                <a:xfrm>
                  <a:off x="5111034" y="3721923"/>
                  <a:ext cx="3188474" cy="445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1400" b="0" i="1" dirty="0" smtClean="0">
                                <a:solidFill>
                                  <a:srgbClr val="1B4367"/>
                                </a:solidFill>
                                <a:latin typeface="Cambria Math" panose="02040503050406030204" pitchFamily="18" charset="0"/>
                                <a:cs typeface="+mn-ea"/>
                                <a:sym typeface="+mn-lt"/>
                              </a:rPr>
                            </m:ctrlPr>
                          </m:dPr>
                          <m:e>
                            <m:acc>
                              <m:accPr>
                                <m:chr m:val="̂"/>
                                <m:ctrlPr>
                                  <a:rPr lang="en-US" altLang="zh-CN" sz="1400" b="0" i="1" dirty="0" smtClean="0">
                                    <a:solidFill>
                                      <a:srgbClr val="1B4367"/>
                                    </a:solidFill>
                                    <a:latin typeface="Cambria Math" panose="02040503050406030204" pitchFamily="18" charset="0"/>
                                    <a:cs typeface="+mn-ea"/>
                                    <a:sym typeface="+mn-lt"/>
                                  </a:rPr>
                                </m:ctrlPr>
                              </m:accPr>
                              <m:e>
                                <m:r>
                                  <a:rPr lang="zh-CN" altLang="en-US" sz="1400" b="0" i="1" dirty="0" smtClean="0">
                                    <a:solidFill>
                                      <a:srgbClr val="1B4367"/>
                                    </a:solidFill>
                                    <a:latin typeface="Cambria Math" panose="02040503050406030204" pitchFamily="18" charset="0"/>
                                    <a:cs typeface="+mn-ea"/>
                                    <a:sym typeface="+mn-lt"/>
                                  </a:rPr>
                                  <m:t>𝜏</m:t>
                                </m:r>
                              </m:e>
                            </m:acc>
                            <m:r>
                              <a:rPr lang="en-US" altLang="zh-CN" sz="1400" b="0" i="1" dirty="0" smtClean="0">
                                <a:solidFill>
                                  <a:srgbClr val="1B4367"/>
                                </a:solidFill>
                                <a:latin typeface="Cambria Math" panose="02040503050406030204" pitchFamily="18" charset="0"/>
                                <a:cs typeface="+mn-ea"/>
                                <a:sym typeface="+mn-lt"/>
                              </a:rPr>
                              <m:t>,</m:t>
                            </m:r>
                            <m:acc>
                              <m:accPr>
                                <m:chr m:val="̂"/>
                                <m:ctrlPr>
                                  <a:rPr lang="en-US" altLang="zh-CN" sz="1400" b="0" i="1" dirty="0" smtClean="0">
                                    <a:solidFill>
                                      <a:srgbClr val="1B4367"/>
                                    </a:solidFill>
                                    <a:latin typeface="Cambria Math" panose="02040503050406030204" pitchFamily="18" charset="0"/>
                                    <a:cs typeface="+mn-ea"/>
                                    <a:sym typeface="+mn-lt"/>
                                  </a:rPr>
                                </m:ctrlPr>
                              </m:accPr>
                              <m:e>
                                <m:r>
                                  <a:rPr lang="en-US" altLang="zh-CN" sz="1400" b="0" i="1" dirty="0" smtClean="0">
                                    <a:solidFill>
                                      <a:srgbClr val="1B4367"/>
                                    </a:solidFill>
                                    <a:latin typeface="Cambria Math" panose="02040503050406030204" pitchFamily="18" charset="0"/>
                                    <a:cs typeface="+mn-ea"/>
                                    <a:sym typeface="+mn-lt"/>
                                  </a:rPr>
                                  <m:t>𝑓</m:t>
                                </m:r>
                              </m:e>
                            </m:acc>
                          </m:e>
                        </m:d>
                        <m:r>
                          <a:rPr lang="en-US" altLang="zh-CN" sz="1400" b="0" i="1" dirty="0" smtClean="0">
                            <a:solidFill>
                              <a:srgbClr val="1B4367"/>
                            </a:solidFill>
                            <a:latin typeface="Cambria Math" panose="02040503050406030204" pitchFamily="18" charset="0"/>
                            <a:cs typeface="+mn-ea"/>
                            <a:sym typeface="+mn-lt"/>
                          </a:rPr>
                          <m:t>=</m:t>
                        </m:r>
                        <m:func>
                          <m:funcPr>
                            <m:ctrlPr>
                              <a:rPr lang="en-US" altLang="zh-CN" sz="1400" b="0" i="1" dirty="0" smtClean="0">
                                <a:solidFill>
                                  <a:srgbClr val="1B4367"/>
                                </a:solidFill>
                                <a:latin typeface="Cambria Math" panose="02040503050406030204" pitchFamily="18" charset="0"/>
                                <a:cs typeface="+mn-ea"/>
                                <a:sym typeface="+mn-lt"/>
                              </a:rPr>
                            </m:ctrlPr>
                          </m:funcPr>
                          <m:fName>
                            <m:limLow>
                              <m:limLowPr>
                                <m:ctrlPr>
                                  <a:rPr lang="en-US" altLang="zh-CN" sz="1400" b="0" i="1" dirty="0" smtClean="0">
                                    <a:solidFill>
                                      <a:srgbClr val="1B4367"/>
                                    </a:solidFill>
                                    <a:latin typeface="Cambria Math" panose="02040503050406030204" pitchFamily="18" charset="0"/>
                                    <a:cs typeface="+mn-ea"/>
                                    <a:sym typeface="+mn-lt"/>
                                  </a:rPr>
                                </m:ctrlPr>
                              </m:limLowPr>
                              <m:e>
                                <m:r>
                                  <m:rPr>
                                    <m:sty m:val="p"/>
                                  </m:rPr>
                                  <a:rPr lang="en-US" altLang="zh-CN" sz="1400" b="0" i="0" dirty="0" smtClean="0">
                                    <a:solidFill>
                                      <a:srgbClr val="1B4367"/>
                                    </a:solidFill>
                                    <a:latin typeface="Cambria Math" panose="02040503050406030204" pitchFamily="18" charset="0"/>
                                    <a:cs typeface="+mn-ea"/>
                                    <a:sym typeface="+mn-lt"/>
                                  </a:rPr>
                                  <m:t>arg</m:t>
                                </m:r>
                                <m:r>
                                  <a:rPr lang="en-US" altLang="zh-CN" sz="1400" b="0" i="0" dirty="0" smtClean="0">
                                    <a:solidFill>
                                      <a:srgbClr val="1B4367"/>
                                    </a:solidFill>
                                    <a:latin typeface="Cambria Math" panose="02040503050406030204" pitchFamily="18" charset="0"/>
                                    <a:cs typeface="+mn-ea"/>
                                    <a:sym typeface="+mn-lt"/>
                                  </a:rPr>
                                  <m:t> </m:t>
                                </m:r>
                                <m:r>
                                  <m:rPr>
                                    <m:sty m:val="p"/>
                                  </m:rPr>
                                  <a:rPr lang="en-US" altLang="zh-CN" sz="1400" b="0" i="0" dirty="0" smtClean="0">
                                    <a:solidFill>
                                      <a:srgbClr val="1B4367"/>
                                    </a:solidFill>
                                    <a:latin typeface="Cambria Math" panose="02040503050406030204" pitchFamily="18" charset="0"/>
                                    <a:cs typeface="+mn-ea"/>
                                    <a:sym typeface="+mn-lt"/>
                                  </a:rPr>
                                  <m:t>max</m:t>
                                </m:r>
                              </m:e>
                              <m:lim>
                                <m:r>
                                  <a:rPr lang="en-US" altLang="zh-CN" sz="1400" b="0" i="1" dirty="0" smtClean="0">
                                    <a:solidFill>
                                      <a:srgbClr val="1B4367"/>
                                    </a:solidFill>
                                    <a:latin typeface="Cambria Math" panose="02040503050406030204" pitchFamily="18" charset="0"/>
                                    <a:cs typeface="+mn-ea"/>
                                    <a:sym typeface="+mn-lt"/>
                                  </a:rPr>
                                  <m:t>𝑐</m:t>
                                </m:r>
                                <m:r>
                                  <a:rPr lang="en-US" altLang="zh-CN" sz="1400" b="0" i="1" dirty="0" smtClean="0">
                                    <a:solidFill>
                                      <a:srgbClr val="1B4367"/>
                                    </a:solidFill>
                                    <a:latin typeface="Cambria Math" panose="02040503050406030204" pitchFamily="18" charset="0"/>
                                    <a:cs typeface="+mn-ea"/>
                                    <a:sym typeface="+mn-lt"/>
                                  </a:rPr>
                                  <m:t>,</m:t>
                                </m:r>
                                <m:r>
                                  <a:rPr lang="en-US" altLang="zh-CN" sz="1400" b="0" i="1" dirty="0" smtClean="0">
                                    <a:solidFill>
                                      <a:srgbClr val="1B4367"/>
                                    </a:solidFill>
                                    <a:latin typeface="Cambria Math" panose="02040503050406030204" pitchFamily="18" charset="0"/>
                                    <a:cs typeface="+mn-ea"/>
                                    <a:sym typeface="+mn-lt"/>
                                  </a:rPr>
                                  <m:t>𝑑</m:t>
                                </m:r>
                              </m:lim>
                            </m:limLow>
                          </m:fName>
                          <m:e>
                            <m:r>
                              <a:rPr lang="en-US" altLang="zh-CN" i="1" dirty="0">
                                <a:solidFill>
                                  <a:srgbClr val="1B4367"/>
                                </a:solidFill>
                                <a:latin typeface="Cambria Math" panose="02040503050406030204" pitchFamily="18" charset="0"/>
                                <a:cs typeface="+mn-ea"/>
                                <a:sym typeface="+mn-lt"/>
                              </a:rPr>
                              <m:t>𝐶𝑜𝑟</m:t>
                            </m:r>
                            <m:d>
                              <m:dPr>
                                <m:ctrlPr>
                                  <a:rPr lang="en-US" altLang="zh-CN" i="1" dirty="0">
                                    <a:solidFill>
                                      <a:srgbClr val="1B4367"/>
                                    </a:solidFill>
                                    <a:latin typeface="Cambria Math" panose="02040503050406030204" pitchFamily="18" charset="0"/>
                                    <a:cs typeface="+mn-ea"/>
                                    <a:sym typeface="+mn-lt"/>
                                  </a:rPr>
                                </m:ctrlPr>
                              </m:dPr>
                              <m:e>
                                <m:r>
                                  <a:rPr lang="en-US" altLang="zh-CN" i="1" dirty="0">
                                    <a:solidFill>
                                      <a:srgbClr val="1B4367"/>
                                    </a:solidFill>
                                    <a:latin typeface="Cambria Math" panose="02040503050406030204" pitchFamily="18" charset="0"/>
                                    <a:cs typeface="+mn-ea"/>
                                    <a:sym typeface="+mn-lt"/>
                                  </a:rPr>
                                  <m:t>𝑐</m:t>
                                </m:r>
                                <m:r>
                                  <a:rPr lang="en-US" altLang="zh-CN" i="1" dirty="0">
                                    <a:solidFill>
                                      <a:srgbClr val="1B4367"/>
                                    </a:solidFill>
                                    <a:latin typeface="Cambria Math" panose="02040503050406030204" pitchFamily="18" charset="0"/>
                                    <a:cs typeface="+mn-ea"/>
                                    <a:sym typeface="+mn-lt"/>
                                  </a:rPr>
                                  <m:t>,</m:t>
                                </m:r>
                                <m:r>
                                  <a:rPr lang="en-US" altLang="zh-CN" i="1" dirty="0">
                                    <a:solidFill>
                                      <a:srgbClr val="1B4367"/>
                                    </a:solidFill>
                                    <a:latin typeface="Cambria Math" panose="02040503050406030204" pitchFamily="18" charset="0"/>
                                    <a:cs typeface="+mn-ea"/>
                                    <a:sym typeface="+mn-lt"/>
                                  </a:rPr>
                                  <m:t>𝑑</m:t>
                                </m:r>
                              </m:e>
                            </m:d>
                          </m:e>
                        </m:func>
                      </m:oMath>
                    </m:oMathPara>
                  </a14:m>
                  <a:endParaRPr lang="zh-CN" altLang="en-US" dirty="0"/>
                </a:p>
              </p:txBody>
            </p:sp>
          </mc:Choice>
          <mc:Fallback xmlns="">
            <p:sp>
              <p:nvSpPr>
                <p:cNvPr id="10" name="文本框 9">
                  <a:extLst>
                    <a:ext uri="{FF2B5EF4-FFF2-40B4-BE49-F238E27FC236}">
                      <a16:creationId xmlns:a16="http://schemas.microsoft.com/office/drawing/2014/main" id="{1BD2E8C9-0082-40C5-00B3-3CCA1612F6CB}"/>
                    </a:ext>
                  </a:extLst>
                </p:cNvPr>
                <p:cNvSpPr txBox="1">
                  <a:spLocks noRot="1" noChangeAspect="1" noMove="1" noResize="1" noEditPoints="1" noAdjustHandles="1" noChangeArrowheads="1" noChangeShapeType="1" noTextEdit="1"/>
                </p:cNvSpPr>
                <p:nvPr/>
              </p:nvSpPr>
              <p:spPr>
                <a:xfrm>
                  <a:off x="5111034" y="3721923"/>
                  <a:ext cx="3188474" cy="445507"/>
                </a:xfrm>
                <a:prstGeom prst="rect">
                  <a:avLst/>
                </a:prstGeom>
                <a:blipFill>
                  <a:blip r:embed="rId5"/>
                  <a:stretch>
                    <a:fillRect/>
                  </a:stretch>
                </a:blipFill>
              </p:spPr>
              <p:txBody>
                <a:bodyPr/>
                <a:lstStyle/>
                <a:p>
                  <a:r>
                    <a:rPr lang="zh-CN" altLang="en-US">
                      <a:noFill/>
                    </a:rPr>
                    <a:t> </a:t>
                  </a:r>
                </a:p>
              </p:txBody>
            </p:sp>
          </mc:Fallback>
        </mc:AlternateContent>
      </p:grpSp>
      <p:sp>
        <p:nvSpPr>
          <p:cNvPr id="12" name="箭头: 右 11">
            <a:extLst>
              <a:ext uri="{FF2B5EF4-FFF2-40B4-BE49-F238E27FC236}">
                <a16:creationId xmlns:a16="http://schemas.microsoft.com/office/drawing/2014/main" id="{EF99E542-6AE6-5463-8DA4-FC5391E62DA1}"/>
              </a:ext>
            </a:extLst>
          </p:cNvPr>
          <p:cNvSpPr/>
          <p:nvPr/>
        </p:nvSpPr>
        <p:spPr>
          <a:xfrm rot="5400000">
            <a:off x="1856919" y="2703657"/>
            <a:ext cx="618052" cy="3891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5">
                <a:extLst>
                  <a:ext uri="{FF2B5EF4-FFF2-40B4-BE49-F238E27FC236}">
                    <a16:creationId xmlns:a16="http://schemas.microsoft.com/office/drawing/2014/main" id="{1979632F-E3AD-EF97-91E9-2BD8C41B0C2E}"/>
                  </a:ext>
                </a:extLst>
              </p:cNvPr>
              <p:cNvSpPr txBox="1"/>
              <p:nvPr/>
            </p:nvSpPr>
            <p:spPr>
              <a:xfrm>
                <a:off x="554370" y="3387957"/>
                <a:ext cx="3223150" cy="779572"/>
              </a:xfrm>
              <a:prstGeom prst="rect">
                <a:avLst/>
              </a:prstGeom>
              <a:noFill/>
            </p:spPr>
            <p:txBody>
              <a:bodyPr wrap="square" lIns="68580" tIns="34290" rIns="68580" bIns="34290" rtlCol="0">
                <a:spAutoFit/>
              </a:bodyPr>
              <a:lstStyle/>
              <a:p>
                <a:pPr marL="285750" indent="-285750">
                  <a:lnSpc>
                    <a:spcPct val="150000"/>
                  </a:lnSpc>
                  <a:buFont typeface="Arial" panose="020B0604020202020204" pitchFamily="34" charset="0"/>
                  <a:buChar char="•"/>
                </a:pPr>
                <a14:m>
                  <m:oMath xmlns:m="http://schemas.openxmlformats.org/officeDocument/2006/math">
                    <m:acc>
                      <m:accPr>
                        <m:chr m:val="̂"/>
                        <m:ctrlPr>
                          <a:rPr lang="en-US" altLang="zh-CN" sz="1600" i="1" dirty="0" smtClean="0">
                            <a:solidFill>
                              <a:srgbClr val="1B4367"/>
                            </a:solidFill>
                            <a:latin typeface="Cambria Math" panose="02040503050406030204" pitchFamily="18" charset="0"/>
                            <a:cs typeface="+mn-ea"/>
                            <a:sym typeface="+mn-lt"/>
                          </a:rPr>
                        </m:ctrlPr>
                      </m:accPr>
                      <m:e>
                        <m:r>
                          <a:rPr lang="zh-CN" altLang="en-US" sz="1600" i="1" dirty="0">
                            <a:solidFill>
                              <a:srgbClr val="1B4367"/>
                            </a:solidFill>
                            <a:latin typeface="Cambria Math" panose="02040503050406030204" pitchFamily="18" charset="0"/>
                            <a:cs typeface="+mn-ea"/>
                            <a:sym typeface="+mn-lt"/>
                          </a:rPr>
                          <m:t>𝜏</m:t>
                        </m:r>
                      </m:e>
                    </m:acc>
                    <m:r>
                      <a:rPr lang="zh-CN" altLang="en-US" sz="1600" i="1" dirty="0">
                        <a:solidFill>
                          <a:srgbClr val="1B4367"/>
                        </a:solidFill>
                        <a:latin typeface="Cambria Math" panose="02040503050406030204" pitchFamily="18" charset="0"/>
                        <a:cs typeface="+mn-ea"/>
                        <a:sym typeface="+mn-lt"/>
                      </a:rPr>
                      <m:t> </m:t>
                    </m:r>
                  </m:oMath>
                </a14:m>
                <a:r>
                  <a:rPr lang="en-US" altLang="zh-CN" sz="1600" dirty="0">
                    <a:solidFill>
                      <a:srgbClr val="1B4367"/>
                    </a:solidFill>
                    <a:cs typeface="+mn-ea"/>
                    <a:sym typeface="+mn-lt"/>
                  </a:rPr>
                  <a:t> is the estimation of </a:t>
                </a:r>
                <a14:m>
                  <m:oMath xmlns:m="http://schemas.openxmlformats.org/officeDocument/2006/math">
                    <m:sSub>
                      <m:sSubPr>
                        <m:ctrlPr>
                          <a:rPr lang="en-US" altLang="zh-CN" sz="1600" i="1" smtClean="0">
                            <a:solidFill>
                              <a:srgbClr val="1B4367"/>
                            </a:solidFill>
                            <a:latin typeface="Cambria Math" panose="02040503050406030204" pitchFamily="18" charset="0"/>
                            <a:cs typeface="+mn-ea"/>
                            <a:sym typeface="+mn-lt"/>
                          </a:rPr>
                        </m:ctrlPr>
                      </m:sSubPr>
                      <m:e>
                        <m:r>
                          <a:rPr lang="zh-CN" altLang="en-US" sz="1600" i="1" smtClean="0">
                            <a:solidFill>
                              <a:srgbClr val="1B4367"/>
                            </a:solidFill>
                            <a:latin typeface="Cambria Math" panose="02040503050406030204" pitchFamily="18" charset="0"/>
                            <a:cs typeface="+mn-ea"/>
                            <a:sym typeface="+mn-lt"/>
                          </a:rPr>
                          <m:t>𝜏</m:t>
                        </m:r>
                      </m:e>
                      <m:sub>
                        <m:r>
                          <a:rPr lang="en-US" altLang="zh-CN" sz="1600" b="0" i="1" smtClean="0">
                            <a:solidFill>
                              <a:srgbClr val="1B4367"/>
                            </a:solidFill>
                            <a:latin typeface="Cambria Math" panose="02040503050406030204" pitchFamily="18" charset="0"/>
                            <a:cs typeface="+mn-ea"/>
                            <a:sym typeface="+mn-lt"/>
                          </a:rPr>
                          <m:t>𝑠</m:t>
                        </m:r>
                      </m:sub>
                    </m:sSub>
                    <m:r>
                      <a:rPr lang="en-US" altLang="zh-CN" sz="1600" b="0" i="1" smtClean="0">
                        <a:solidFill>
                          <a:srgbClr val="1B4367"/>
                        </a:solidFill>
                        <a:latin typeface="Cambria Math" panose="02040503050406030204" pitchFamily="18" charset="0"/>
                        <a:cs typeface="+mn-ea"/>
                        <a:sym typeface="+mn-lt"/>
                      </a:rPr>
                      <m:t>−</m:t>
                    </m:r>
                    <m:sSub>
                      <m:sSubPr>
                        <m:ctrlPr>
                          <a:rPr lang="en-US" altLang="zh-CN" sz="1600" b="0" i="1" smtClean="0">
                            <a:solidFill>
                              <a:srgbClr val="1B4367"/>
                            </a:solidFill>
                            <a:latin typeface="Cambria Math" panose="02040503050406030204" pitchFamily="18" charset="0"/>
                            <a:cs typeface="+mn-ea"/>
                            <a:sym typeface="+mn-lt"/>
                          </a:rPr>
                        </m:ctrlPr>
                      </m:sSubPr>
                      <m:e>
                        <m:r>
                          <a:rPr lang="zh-CN" altLang="en-US" sz="1600" b="0" i="1" smtClean="0">
                            <a:solidFill>
                              <a:srgbClr val="1B4367"/>
                            </a:solidFill>
                            <a:latin typeface="Cambria Math" panose="02040503050406030204" pitchFamily="18" charset="0"/>
                            <a:cs typeface="+mn-ea"/>
                            <a:sym typeface="+mn-lt"/>
                          </a:rPr>
                          <m:t>𝜏</m:t>
                        </m:r>
                      </m:e>
                      <m:sub>
                        <m:r>
                          <a:rPr lang="en-US" altLang="zh-CN" sz="1600" b="0" i="1" smtClean="0">
                            <a:solidFill>
                              <a:srgbClr val="1B4367"/>
                            </a:solidFill>
                            <a:latin typeface="Cambria Math" panose="02040503050406030204" pitchFamily="18" charset="0"/>
                            <a:cs typeface="+mn-ea"/>
                            <a:sym typeface="+mn-lt"/>
                          </a:rPr>
                          <m:t>𝑟</m:t>
                        </m:r>
                      </m:sub>
                    </m:sSub>
                  </m:oMath>
                </a14:m>
                <a:endParaRPr lang="en-US" altLang="zh-CN" sz="1600" b="0" i="1" dirty="0">
                  <a:solidFill>
                    <a:srgbClr val="1B4367"/>
                  </a:solidFill>
                  <a:latin typeface="Cambria Math" panose="02040503050406030204" pitchFamily="18" charset="0"/>
                  <a:cs typeface="+mn-ea"/>
                  <a:sym typeface="+mn-lt"/>
                </a:endParaRPr>
              </a:p>
              <a:p>
                <a:pPr marL="285750" indent="-285750">
                  <a:lnSpc>
                    <a:spcPct val="150000"/>
                  </a:lnSpc>
                  <a:buFont typeface="Arial" panose="020B0604020202020204" pitchFamily="34" charset="0"/>
                  <a:buChar char="•"/>
                </a:pPr>
                <a14:m>
                  <m:oMath xmlns:m="http://schemas.openxmlformats.org/officeDocument/2006/math">
                    <m:acc>
                      <m:accPr>
                        <m:chr m:val="̂"/>
                        <m:ctrlPr>
                          <a:rPr lang="en-US" altLang="zh-CN" sz="1600" i="1" dirty="0">
                            <a:solidFill>
                              <a:srgbClr val="1B4367"/>
                            </a:solidFill>
                            <a:latin typeface="Cambria Math" panose="02040503050406030204" pitchFamily="18" charset="0"/>
                            <a:cs typeface="+mn-ea"/>
                            <a:sym typeface="+mn-lt"/>
                          </a:rPr>
                        </m:ctrlPr>
                      </m:accPr>
                      <m:e>
                        <m:r>
                          <a:rPr lang="en-US" altLang="zh-CN" sz="1600" i="1" dirty="0">
                            <a:solidFill>
                              <a:srgbClr val="1B4367"/>
                            </a:solidFill>
                            <a:latin typeface="Cambria Math" panose="02040503050406030204" pitchFamily="18" charset="0"/>
                            <a:cs typeface="+mn-ea"/>
                            <a:sym typeface="+mn-lt"/>
                          </a:rPr>
                          <m:t>𝑓</m:t>
                        </m:r>
                      </m:e>
                    </m:acc>
                  </m:oMath>
                </a14:m>
                <a:r>
                  <a:rPr lang="en-US" altLang="zh-CN" sz="1600" dirty="0">
                    <a:solidFill>
                      <a:srgbClr val="1B4367"/>
                    </a:solidFill>
                    <a:cs typeface="+mn-ea"/>
                    <a:sym typeface="+mn-lt"/>
                  </a:rPr>
                  <a:t> is the estimation of </a:t>
                </a:r>
                <a14:m>
                  <m:oMath xmlns:m="http://schemas.openxmlformats.org/officeDocument/2006/math">
                    <m:r>
                      <a:rPr lang="en-US" altLang="zh-CN" sz="1600" b="0" i="1" smtClean="0">
                        <a:solidFill>
                          <a:srgbClr val="1B4367"/>
                        </a:solidFill>
                        <a:latin typeface="Cambria Math" panose="02040503050406030204" pitchFamily="18" charset="0"/>
                        <a:cs typeface="+mn-ea"/>
                        <a:sym typeface="+mn-lt"/>
                      </a:rPr>
                      <m:t>𝑓</m:t>
                    </m:r>
                  </m:oMath>
                </a14:m>
                <a:endParaRPr lang="en-US" altLang="zh-CN" sz="1600" dirty="0">
                  <a:solidFill>
                    <a:srgbClr val="1B4367"/>
                  </a:solidFill>
                  <a:cs typeface="+mn-ea"/>
                  <a:sym typeface="+mn-lt"/>
                </a:endParaRPr>
              </a:p>
            </p:txBody>
          </p:sp>
        </mc:Choice>
        <mc:Fallback xmlns="">
          <p:sp>
            <p:nvSpPr>
              <p:cNvPr id="13" name="文本框 15">
                <a:extLst>
                  <a:ext uri="{FF2B5EF4-FFF2-40B4-BE49-F238E27FC236}">
                    <a16:creationId xmlns:a16="http://schemas.microsoft.com/office/drawing/2014/main" id="{1979632F-E3AD-EF97-91E9-2BD8C41B0C2E}"/>
                  </a:ext>
                </a:extLst>
              </p:cNvPr>
              <p:cNvSpPr txBox="1">
                <a:spLocks noRot="1" noChangeAspect="1" noMove="1" noResize="1" noEditPoints="1" noAdjustHandles="1" noChangeArrowheads="1" noChangeShapeType="1" noTextEdit="1"/>
              </p:cNvSpPr>
              <p:nvPr/>
            </p:nvSpPr>
            <p:spPr>
              <a:xfrm>
                <a:off x="554370" y="3387957"/>
                <a:ext cx="3223150" cy="779572"/>
              </a:xfrm>
              <a:prstGeom prst="rect">
                <a:avLst/>
              </a:prstGeom>
              <a:blipFill>
                <a:blip r:embed="rId6"/>
                <a:stretch>
                  <a:fillRect l="-1512" b="-109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665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3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3"/>
                                        </p:tgtEl>
                                        <p:attrNameLst>
                                          <p:attrName>ppt_y</p:attrName>
                                        </p:attrNameLst>
                                      </p:cBhvr>
                                      <p:tavLst>
                                        <p:tav tm="0">
                                          <p:val>
                                            <p:strVal val="#ppt_y"/>
                                          </p:val>
                                        </p:tav>
                                        <p:tav tm="100000">
                                          <p:val>
                                            <p:strVal val="#ppt_y"/>
                                          </p:val>
                                        </p:tav>
                                      </p:tavLst>
                                    </p:anim>
                                    <p:anim calcmode="lin" valueType="num">
                                      <p:cBhvr>
                                        <p:cTn id="1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764450" y="1071722"/>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1899012" y="2629427"/>
            <a:ext cx="5345975"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Experiment</a:t>
            </a:r>
          </a:p>
        </p:txBody>
      </p:sp>
      <p:sp>
        <p:nvSpPr>
          <p:cNvPr id="105" name="文本框 11"/>
          <p:cNvSpPr txBox="1"/>
          <p:nvPr/>
        </p:nvSpPr>
        <p:spPr>
          <a:xfrm>
            <a:off x="3648017"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4" name="页脚占位符 3">
            <a:extLst>
              <a:ext uri="{FF2B5EF4-FFF2-40B4-BE49-F238E27FC236}">
                <a16:creationId xmlns:a16="http://schemas.microsoft.com/office/drawing/2014/main" id="{3231FC2A-E221-B8AC-42E8-16B222F23A6F}"/>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a:extLst>
              <a:ext uri="{FF2B5EF4-FFF2-40B4-BE49-F238E27FC236}">
                <a16:creationId xmlns:a16="http://schemas.microsoft.com/office/drawing/2014/main" id="{01E644AA-FBE5-61E8-4C0E-D11AD5813B95}"/>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17</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sp>
        <p:nvSpPr>
          <p:cNvPr id="9" name="文本框 15">
            <a:extLst>
              <a:ext uri="{FF2B5EF4-FFF2-40B4-BE49-F238E27FC236}">
                <a16:creationId xmlns:a16="http://schemas.microsoft.com/office/drawing/2014/main" id="{935DF22A-B6A3-B08C-64E4-E8C186C8C5BB}"/>
              </a:ext>
            </a:extLst>
          </p:cNvPr>
          <p:cNvSpPr txBox="1"/>
          <p:nvPr/>
        </p:nvSpPr>
        <p:spPr>
          <a:xfrm>
            <a:off x="1734447" y="4058645"/>
            <a:ext cx="5675103" cy="330860"/>
          </a:xfrm>
          <a:prstGeom prst="rect">
            <a:avLst/>
          </a:prstGeom>
          <a:noFill/>
        </p:spPr>
        <p:txBody>
          <a:bodyPr wrap="square" lIns="68580" tIns="34290" rIns="68580" bIns="34290" rtlCol="0">
            <a:spAutoFit/>
          </a:bodyPr>
          <a:lstStyle/>
          <a:p>
            <a:pPr algn="ctr"/>
            <a:r>
              <a:rPr lang="en-US" altLang="zh-CN" sz="1700" dirty="0">
                <a:solidFill>
                  <a:srgbClr val="1B4367"/>
                </a:solidFill>
                <a:cs typeface="+mn-ea"/>
                <a:sym typeface="+mn-lt"/>
              </a:rPr>
              <a:t>Framework diagram of physical experiment system</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18</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41C2450C-6110-5CA4-3059-49A77D0EE8B2}"/>
              </a:ext>
            </a:extLst>
          </p:cNvPr>
          <p:cNvPicPr>
            <a:picLocks noChangeAspect="1"/>
          </p:cNvPicPr>
          <p:nvPr/>
        </p:nvPicPr>
        <p:blipFill>
          <a:blip r:embed="rId2"/>
          <a:stretch>
            <a:fillRect/>
          </a:stretch>
        </p:blipFill>
        <p:spPr>
          <a:xfrm>
            <a:off x="159328" y="1219624"/>
            <a:ext cx="8825344" cy="2388929"/>
          </a:xfrm>
          <a:prstGeom prst="rect">
            <a:avLst/>
          </a:prstGeom>
        </p:spPr>
      </p:pic>
    </p:spTree>
    <p:extLst>
      <p:ext uri="{BB962C8B-B14F-4D97-AF65-F5344CB8AC3E}">
        <p14:creationId xmlns:p14="http://schemas.microsoft.com/office/powerpoint/2010/main" val="418045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4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3289766" y="4436403"/>
            <a:ext cx="2639026" cy="330860"/>
          </a:xfrm>
          <a:prstGeom prst="rect">
            <a:avLst/>
          </a:prstGeom>
          <a:noFill/>
        </p:spPr>
        <p:txBody>
          <a:bodyPr wrap="square" lIns="68580" tIns="34290" rIns="68580" bIns="34290" rtlCol="0">
            <a:spAutoFit/>
          </a:bodyPr>
          <a:lstStyle/>
          <a:p>
            <a:pPr algn="ctr"/>
            <a:r>
              <a:rPr lang="zh-CN" altLang="en-US" sz="1700" dirty="0">
                <a:solidFill>
                  <a:srgbClr val="1B4367"/>
                </a:solidFill>
                <a:cs typeface="+mn-ea"/>
                <a:sym typeface="+mn-lt"/>
              </a:rPr>
              <a:t>实地搭建场景图</a:t>
            </a:r>
            <a:endParaRPr lang="en-US" altLang="zh-CN" sz="1700" dirty="0">
              <a:solidFill>
                <a:srgbClr val="1B4367"/>
              </a:solidFill>
              <a:cs typeface="+mn-ea"/>
              <a:sym typeface="+mn-lt"/>
            </a:endParaRP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19</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pic>
        <p:nvPicPr>
          <p:cNvPr id="6" name="图片 5" descr="图片包含 图示&#10;&#10;描述已自动生成">
            <a:extLst>
              <a:ext uri="{FF2B5EF4-FFF2-40B4-BE49-F238E27FC236}">
                <a16:creationId xmlns:a16="http://schemas.microsoft.com/office/drawing/2014/main" id="{868D08EB-2413-63E8-D3E4-9013CA87C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726200" y="1114093"/>
            <a:ext cx="3766156" cy="2824617"/>
          </a:xfrm>
          <a:prstGeom prst="rect">
            <a:avLst/>
          </a:prstGeom>
        </p:spPr>
      </p:pic>
    </p:spTree>
    <p:extLst>
      <p:ext uri="{BB962C8B-B14F-4D97-AF65-F5344CB8AC3E}">
        <p14:creationId xmlns:p14="http://schemas.microsoft.com/office/powerpoint/2010/main" val="370585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762906" y="775898"/>
            <a:ext cx="2935136" cy="510778"/>
          </a:xfrm>
          <a:prstGeom prst="roundRect">
            <a:avLst/>
          </a:prstGeom>
          <a:solidFill>
            <a:srgbClr val="1B4367"/>
          </a:solidFill>
        </p:spPr>
        <p:txBody>
          <a:bodyPr wrap="square" rtlCol="0">
            <a:spAutoFit/>
          </a:bodyPr>
          <a:lstStyle/>
          <a:p>
            <a:pPr algn="ctr"/>
            <a:r>
              <a:rPr lang="en-US" altLang="zh-CN" sz="2400" dirty="0">
                <a:solidFill>
                  <a:schemeClr val="bg1"/>
                </a:solidFill>
                <a:cs typeface="+mn-ea"/>
                <a:sym typeface="+mn-lt"/>
              </a:rPr>
              <a:t>Introduction</a:t>
            </a:r>
            <a:endParaRPr lang="zh-CN" altLang="en-US" sz="2400" dirty="0">
              <a:solidFill>
                <a:schemeClr val="bg1"/>
              </a:solidFill>
              <a:cs typeface="+mn-ea"/>
              <a:sym typeface="+mn-lt"/>
            </a:endParaRPr>
          </a:p>
        </p:txBody>
      </p:sp>
      <p:grpSp>
        <p:nvGrpSpPr>
          <p:cNvPr id="2" name="组合 1"/>
          <p:cNvGrpSpPr/>
          <p:nvPr/>
        </p:nvGrpSpPr>
        <p:grpSpPr>
          <a:xfrm>
            <a:off x="5103733" y="837125"/>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 name="文本框 2"/>
          <p:cNvSpPr txBox="1"/>
          <p:nvPr/>
        </p:nvSpPr>
        <p:spPr>
          <a:xfrm>
            <a:off x="2278506" y="738898"/>
            <a:ext cx="2481294" cy="584775"/>
          </a:xfrm>
          <a:prstGeom prst="rect">
            <a:avLst/>
          </a:prstGeom>
          <a:noFill/>
        </p:spPr>
        <p:txBody>
          <a:bodyPr vert="horz" wrap="square" rtlCol="0">
            <a:spAutoFit/>
          </a:bodyPr>
          <a:lstStyle/>
          <a:p>
            <a:r>
              <a:rPr lang="en-US" altLang="zh-CN" sz="3200" b="1" dirty="0">
                <a:solidFill>
                  <a:srgbClr val="1B4367"/>
                </a:solidFill>
                <a:cs typeface="+mn-ea"/>
                <a:sym typeface="+mn-lt"/>
              </a:rPr>
              <a:t>CONTENTS</a:t>
            </a:r>
          </a:p>
        </p:txBody>
      </p:sp>
      <p:sp>
        <p:nvSpPr>
          <p:cNvPr id="79" name="文本框 10"/>
          <p:cNvSpPr txBox="1"/>
          <p:nvPr/>
        </p:nvSpPr>
        <p:spPr>
          <a:xfrm>
            <a:off x="5762907" y="1574483"/>
            <a:ext cx="2935136" cy="510778"/>
          </a:xfrm>
          <a:prstGeom prst="roundRect">
            <a:avLst/>
          </a:prstGeom>
          <a:solidFill>
            <a:srgbClr val="1B4367"/>
          </a:solidFill>
        </p:spPr>
        <p:txBody>
          <a:bodyPr wrap="square" rtlCol="0">
            <a:spAutoFit/>
          </a:bodyPr>
          <a:lstStyle/>
          <a:p>
            <a:pPr algn="ctr"/>
            <a:r>
              <a:rPr lang="en-US" altLang="zh-CN" sz="2400" dirty="0">
                <a:solidFill>
                  <a:schemeClr val="bg1"/>
                </a:solidFill>
                <a:cs typeface="+mn-ea"/>
                <a:sym typeface="+mn-lt"/>
              </a:rPr>
              <a:t>MATLAB Code</a:t>
            </a:r>
            <a:endParaRPr lang="zh-CN" altLang="en-US" sz="2400" dirty="0">
              <a:solidFill>
                <a:schemeClr val="bg1"/>
              </a:solidFill>
              <a:cs typeface="+mn-ea"/>
              <a:sym typeface="+mn-lt"/>
            </a:endParaRPr>
          </a:p>
        </p:txBody>
      </p:sp>
      <p:grpSp>
        <p:nvGrpSpPr>
          <p:cNvPr id="80" name="组合 79"/>
          <p:cNvGrpSpPr/>
          <p:nvPr/>
        </p:nvGrpSpPr>
        <p:grpSpPr>
          <a:xfrm>
            <a:off x="5103733" y="1638192"/>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762905" y="2388521"/>
            <a:ext cx="2935136" cy="510778"/>
          </a:xfrm>
          <a:prstGeom prst="roundRect">
            <a:avLst/>
          </a:prstGeom>
          <a:solidFill>
            <a:srgbClr val="1B4367"/>
          </a:solidFill>
        </p:spPr>
        <p:txBody>
          <a:bodyPr wrap="square" rtlCol="0">
            <a:spAutoFit/>
          </a:bodyPr>
          <a:lstStyle/>
          <a:p>
            <a:pPr algn="ctr"/>
            <a:r>
              <a:rPr lang="en-US" altLang="zh-CN" sz="2400" dirty="0">
                <a:solidFill>
                  <a:schemeClr val="bg1"/>
                </a:solidFill>
                <a:cs typeface="+mn-ea"/>
                <a:sym typeface="+mn-lt"/>
              </a:rPr>
              <a:t>Experiment</a:t>
            </a:r>
            <a:endParaRPr lang="zh-CN" altLang="en-US" sz="2400" dirty="0">
              <a:solidFill>
                <a:schemeClr val="bg1"/>
              </a:solidFill>
              <a:cs typeface="+mn-ea"/>
              <a:sym typeface="+mn-lt"/>
            </a:endParaRPr>
          </a:p>
        </p:txBody>
      </p:sp>
      <p:grpSp>
        <p:nvGrpSpPr>
          <p:cNvPr id="84" name="组合 83"/>
          <p:cNvGrpSpPr/>
          <p:nvPr/>
        </p:nvGrpSpPr>
        <p:grpSpPr>
          <a:xfrm>
            <a:off x="5119104" y="2420209"/>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4" name="燕尾形 3"/>
          <p:cNvSpPr/>
          <p:nvPr/>
        </p:nvSpPr>
        <p:spPr>
          <a:xfrm>
            <a:off x="4764354" y="80331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10"/>
          <p:cNvSpPr txBox="1"/>
          <p:nvPr/>
        </p:nvSpPr>
        <p:spPr>
          <a:xfrm>
            <a:off x="5762905" y="3146936"/>
            <a:ext cx="2935136" cy="510778"/>
          </a:xfrm>
          <a:prstGeom prst="roundRect">
            <a:avLst/>
          </a:prstGeom>
          <a:solidFill>
            <a:srgbClr val="1B4367"/>
          </a:solidFill>
        </p:spPr>
        <p:txBody>
          <a:bodyPr wrap="square" rtlCol="0">
            <a:spAutoFit/>
          </a:bodyPr>
          <a:lstStyle/>
          <a:p>
            <a:pPr algn="ctr"/>
            <a:r>
              <a:rPr lang="en-US" altLang="zh-CN" sz="2400" dirty="0">
                <a:solidFill>
                  <a:schemeClr val="bg1"/>
                </a:solidFill>
                <a:cs typeface="+mn-ea"/>
                <a:sym typeface="+mn-lt"/>
              </a:rPr>
              <a:t>Results &amp; Analysis</a:t>
            </a:r>
            <a:endParaRPr lang="zh-CN" altLang="en-US" sz="2400" dirty="0">
              <a:solidFill>
                <a:schemeClr val="bg1"/>
              </a:solidFill>
              <a:cs typeface="+mn-ea"/>
              <a:sym typeface="+mn-lt"/>
            </a:endParaRPr>
          </a:p>
        </p:txBody>
      </p:sp>
      <p:grpSp>
        <p:nvGrpSpPr>
          <p:cNvPr id="22" name="组合 21"/>
          <p:cNvGrpSpPr/>
          <p:nvPr/>
        </p:nvGrpSpPr>
        <p:grpSpPr>
          <a:xfrm>
            <a:off x="5102033" y="3200412"/>
            <a:ext cx="478533" cy="393570"/>
            <a:chOff x="5640108" y="966369"/>
            <a:chExt cx="476097" cy="391567"/>
          </a:xfrm>
        </p:grpSpPr>
        <p:sp>
          <p:nvSpPr>
            <p:cNvPr id="23" name="椭圆 22"/>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
        <p:nvSpPr>
          <p:cNvPr id="27" name="文本框 10"/>
          <p:cNvSpPr txBox="1"/>
          <p:nvPr/>
        </p:nvSpPr>
        <p:spPr>
          <a:xfrm>
            <a:off x="5762906" y="3928884"/>
            <a:ext cx="2935135" cy="510778"/>
          </a:xfrm>
          <a:prstGeom prst="roundRect">
            <a:avLst/>
          </a:prstGeom>
          <a:solidFill>
            <a:srgbClr val="1B4367"/>
          </a:solidFill>
        </p:spPr>
        <p:txBody>
          <a:bodyPr wrap="square" rtlCol="0">
            <a:spAutoFit/>
          </a:bodyPr>
          <a:lstStyle/>
          <a:p>
            <a:pPr algn="ctr"/>
            <a:r>
              <a:rPr lang="en-US" altLang="zh-CN" sz="2400" dirty="0">
                <a:solidFill>
                  <a:schemeClr val="bg1"/>
                </a:solidFill>
                <a:cs typeface="+mn-ea"/>
                <a:sym typeface="+mn-lt"/>
              </a:rPr>
              <a:t>Conclusions</a:t>
            </a:r>
          </a:p>
        </p:txBody>
      </p:sp>
      <p:grpSp>
        <p:nvGrpSpPr>
          <p:cNvPr id="28" name="组合 27"/>
          <p:cNvGrpSpPr/>
          <p:nvPr/>
        </p:nvGrpSpPr>
        <p:grpSpPr>
          <a:xfrm>
            <a:off x="5102032" y="3990111"/>
            <a:ext cx="478533" cy="393570"/>
            <a:chOff x="5640108" y="966369"/>
            <a:chExt cx="476097" cy="391567"/>
          </a:xfrm>
        </p:grpSpPr>
        <p:sp>
          <p:nvSpPr>
            <p:cNvPr id="29" name="椭圆 2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05</a:t>
              </a:r>
            </a:p>
          </p:txBody>
        </p:sp>
      </p:grpSp>
      <p:sp>
        <p:nvSpPr>
          <p:cNvPr id="5" name="页脚占位符 3">
            <a:extLst>
              <a:ext uri="{FF2B5EF4-FFF2-40B4-BE49-F238E27FC236}">
                <a16:creationId xmlns:a16="http://schemas.microsoft.com/office/drawing/2014/main" id="{5EED48E4-FCF8-48F9-8C41-9CABC472C33B}"/>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6" name="灯片编号占位符 4">
            <a:extLst>
              <a:ext uri="{FF2B5EF4-FFF2-40B4-BE49-F238E27FC236}">
                <a16:creationId xmlns:a16="http://schemas.microsoft.com/office/drawing/2014/main" id="{85AECDC5-A945-F4E0-FD60-B6D29E447702}"/>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2</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53" presetClass="entr" presetSubtype="52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anim calcmode="lin" valueType="num">
                                      <p:cBhvr>
                                        <p:cTn id="20" dur="500" fill="hold"/>
                                        <p:tgtEl>
                                          <p:spTgt spid="2"/>
                                        </p:tgtEl>
                                        <p:attrNameLst>
                                          <p:attrName>ppt_x</p:attrName>
                                        </p:attrNameLst>
                                      </p:cBhvr>
                                      <p:tavLst>
                                        <p:tav tm="0">
                                          <p:val>
                                            <p:fltVal val="0.5"/>
                                          </p:val>
                                        </p:tav>
                                        <p:tav tm="100000">
                                          <p:val>
                                            <p:strVal val="#ppt_x"/>
                                          </p:val>
                                        </p:tav>
                                      </p:tavLst>
                                    </p:anim>
                                    <p:anim calcmode="lin" valueType="num">
                                      <p:cBhvr>
                                        <p:cTn id="21" dur="500" fill="hold"/>
                                        <p:tgtEl>
                                          <p:spTgt spid="2"/>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53" presetClass="entr" presetSubtype="528" fill="hold" nodeType="after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fltVal val="0.5"/>
                                          </p:val>
                                        </p:tav>
                                        <p:tav tm="100000">
                                          <p:val>
                                            <p:strVal val="#ppt_x"/>
                                          </p:val>
                                        </p:tav>
                                      </p:tavLst>
                                    </p:anim>
                                    <p:anim calcmode="lin" valueType="num">
                                      <p:cBhvr>
                                        <p:cTn id="34" dur="500" fill="hold"/>
                                        <p:tgtEl>
                                          <p:spTgt spid="80"/>
                                        </p:tgtEl>
                                        <p:attrNameLst>
                                          <p:attrName>ppt_y</p:attrName>
                                        </p:attrNameLst>
                                      </p:cBhvr>
                                      <p:tavLst>
                                        <p:tav tm="0">
                                          <p:val>
                                            <p:fltVal val="0.5"/>
                                          </p:val>
                                        </p:tav>
                                        <p:tav tm="100000">
                                          <p:val>
                                            <p:strVal val="#ppt_y"/>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00" fill="hold"/>
                                        <p:tgtEl>
                                          <p:spTgt spid="79"/>
                                        </p:tgtEl>
                                        <p:attrNameLst>
                                          <p:attrName>ppt_x</p:attrName>
                                        </p:attrNameLst>
                                      </p:cBhvr>
                                      <p:tavLst>
                                        <p:tav tm="0">
                                          <p:val>
                                            <p:strVal val="1+#ppt_w/2"/>
                                          </p:val>
                                        </p:tav>
                                        <p:tav tm="100000">
                                          <p:val>
                                            <p:strVal val="#ppt_x"/>
                                          </p:val>
                                        </p:tav>
                                      </p:tavLst>
                                    </p:anim>
                                    <p:anim calcmode="lin" valueType="num">
                                      <p:cBhvr additive="base">
                                        <p:cTn id="39" dur="500" fill="hold"/>
                                        <p:tgtEl>
                                          <p:spTgt spid="79"/>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53" presetClass="entr" presetSubtype="52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fltVal val="0"/>
                                          </p:val>
                                        </p:tav>
                                        <p:tav tm="100000">
                                          <p:val>
                                            <p:strVal val="#ppt_w"/>
                                          </p:val>
                                        </p:tav>
                                      </p:tavLst>
                                    </p:anim>
                                    <p:anim calcmode="lin" valueType="num">
                                      <p:cBhvr>
                                        <p:cTn id="44" dur="500" fill="hold"/>
                                        <p:tgtEl>
                                          <p:spTgt spid="84"/>
                                        </p:tgtEl>
                                        <p:attrNameLst>
                                          <p:attrName>ppt_h</p:attrName>
                                        </p:attrNameLst>
                                      </p:cBhvr>
                                      <p:tavLst>
                                        <p:tav tm="0">
                                          <p:val>
                                            <p:fltVal val="0"/>
                                          </p:val>
                                        </p:tav>
                                        <p:tav tm="100000">
                                          <p:val>
                                            <p:strVal val="#ppt_h"/>
                                          </p:val>
                                        </p:tav>
                                      </p:tavLst>
                                    </p:anim>
                                    <p:animEffect transition="in" filter="fade">
                                      <p:cBhvr>
                                        <p:cTn id="45" dur="500"/>
                                        <p:tgtEl>
                                          <p:spTgt spid="84"/>
                                        </p:tgtEl>
                                      </p:cBhvr>
                                    </p:animEffect>
                                    <p:anim calcmode="lin" valueType="num">
                                      <p:cBhvr>
                                        <p:cTn id="46" dur="500" fill="hold"/>
                                        <p:tgtEl>
                                          <p:spTgt spid="84"/>
                                        </p:tgtEl>
                                        <p:attrNameLst>
                                          <p:attrName>ppt_x</p:attrName>
                                        </p:attrNameLst>
                                      </p:cBhvr>
                                      <p:tavLst>
                                        <p:tav tm="0">
                                          <p:val>
                                            <p:fltVal val="0.5"/>
                                          </p:val>
                                        </p:tav>
                                        <p:tav tm="100000">
                                          <p:val>
                                            <p:strVal val="#ppt_x"/>
                                          </p:val>
                                        </p:tav>
                                      </p:tavLst>
                                    </p:anim>
                                    <p:anim calcmode="lin" valueType="num">
                                      <p:cBhvr>
                                        <p:cTn id="47" dur="500" fill="hold"/>
                                        <p:tgtEl>
                                          <p:spTgt spid="84"/>
                                        </p:tgtEl>
                                        <p:attrNameLst>
                                          <p:attrName>ppt_y</p:attrName>
                                        </p:attrNameLst>
                                      </p:cBhvr>
                                      <p:tavLst>
                                        <p:tav tm="0">
                                          <p:val>
                                            <p:fltVal val="0.5"/>
                                          </p:val>
                                        </p:tav>
                                        <p:tav tm="100000">
                                          <p:val>
                                            <p:strVal val="#ppt_y"/>
                                          </p:val>
                                        </p:tav>
                                      </p:tavLst>
                                    </p:anim>
                                  </p:childTnLst>
                                </p:cTn>
                              </p:par>
                            </p:childTnLst>
                          </p:cTn>
                        </p:par>
                        <p:par>
                          <p:cTn id="48" fill="hold">
                            <p:stCondLst>
                              <p:cond delay="3500"/>
                            </p:stCondLst>
                            <p:childTnLst>
                              <p:par>
                                <p:cTn id="49" presetID="2" presetClass="entr" presetSubtype="2"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additive="base">
                                        <p:cTn id="51" dur="500" fill="hold"/>
                                        <p:tgtEl>
                                          <p:spTgt spid="83"/>
                                        </p:tgtEl>
                                        <p:attrNameLst>
                                          <p:attrName>ppt_x</p:attrName>
                                        </p:attrNameLst>
                                      </p:cBhvr>
                                      <p:tavLst>
                                        <p:tav tm="0">
                                          <p:val>
                                            <p:strVal val="1+#ppt_w/2"/>
                                          </p:val>
                                        </p:tav>
                                        <p:tav tm="100000">
                                          <p:val>
                                            <p:strVal val="#ppt_x"/>
                                          </p:val>
                                        </p:tav>
                                      </p:tavLst>
                                    </p:anim>
                                    <p:anim calcmode="lin" valueType="num">
                                      <p:cBhvr additive="base">
                                        <p:cTn id="52" dur="500" fill="hold"/>
                                        <p:tgtEl>
                                          <p:spTgt spid="83"/>
                                        </p:tgtEl>
                                        <p:attrNameLst>
                                          <p:attrName>ppt_y</p:attrName>
                                        </p:attrNameLst>
                                      </p:cBhvr>
                                      <p:tavLst>
                                        <p:tav tm="0">
                                          <p:val>
                                            <p:strVal val="#ppt_y"/>
                                          </p:val>
                                        </p:tav>
                                        <p:tav tm="100000">
                                          <p:val>
                                            <p:strVal val="#ppt_y"/>
                                          </p:val>
                                        </p:tav>
                                      </p:tavLst>
                                    </p:anim>
                                  </p:childTnLst>
                                </p:cTn>
                              </p:par>
                            </p:childTnLst>
                          </p:cTn>
                        </p:par>
                        <p:par>
                          <p:cTn id="53" fill="hold">
                            <p:stCondLst>
                              <p:cond delay="4000"/>
                            </p:stCondLst>
                            <p:childTnLst>
                              <p:par>
                                <p:cTn id="54" presetID="53" presetClass="entr" presetSubtype="528"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anim calcmode="lin" valueType="num">
                                      <p:cBhvr>
                                        <p:cTn id="59" dur="500" fill="hold"/>
                                        <p:tgtEl>
                                          <p:spTgt spid="22"/>
                                        </p:tgtEl>
                                        <p:attrNameLst>
                                          <p:attrName>ppt_x</p:attrName>
                                        </p:attrNameLst>
                                      </p:cBhvr>
                                      <p:tavLst>
                                        <p:tav tm="0">
                                          <p:val>
                                            <p:fltVal val="0.5"/>
                                          </p:val>
                                        </p:tav>
                                        <p:tav tm="100000">
                                          <p:val>
                                            <p:strVal val="#ppt_x"/>
                                          </p:val>
                                        </p:tav>
                                      </p:tavLst>
                                    </p:anim>
                                    <p:anim calcmode="lin" valueType="num">
                                      <p:cBhvr>
                                        <p:cTn id="60" dur="500" fill="hold"/>
                                        <p:tgtEl>
                                          <p:spTgt spid="22"/>
                                        </p:tgtEl>
                                        <p:attrNameLst>
                                          <p:attrName>ppt_y</p:attrName>
                                        </p:attrNameLst>
                                      </p:cBhvr>
                                      <p:tavLst>
                                        <p:tav tm="0">
                                          <p:val>
                                            <p:fltVal val="0.5"/>
                                          </p:val>
                                        </p:tav>
                                        <p:tav tm="100000">
                                          <p:val>
                                            <p:strVal val="#ppt_y"/>
                                          </p:val>
                                        </p:tav>
                                      </p:tavLst>
                                    </p:anim>
                                  </p:childTnLst>
                                </p:cTn>
                              </p:par>
                            </p:childTnLst>
                          </p:cTn>
                        </p:par>
                        <p:par>
                          <p:cTn id="61" fill="hold">
                            <p:stCondLst>
                              <p:cond delay="4500"/>
                            </p:stCondLst>
                            <p:childTnLst>
                              <p:par>
                                <p:cTn id="62" presetID="2" presetClass="entr" presetSubtype="2"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1+#ppt_w/2"/>
                                          </p:val>
                                        </p:tav>
                                        <p:tav tm="100000">
                                          <p:val>
                                            <p:strVal val="#ppt_x"/>
                                          </p:val>
                                        </p:tav>
                                      </p:tavLst>
                                    </p:anim>
                                    <p:anim calcmode="lin" valueType="num">
                                      <p:cBhvr additive="base">
                                        <p:cTn id="65" dur="500" fill="hold"/>
                                        <p:tgtEl>
                                          <p:spTgt spid="21"/>
                                        </p:tgtEl>
                                        <p:attrNameLst>
                                          <p:attrName>ppt_y</p:attrName>
                                        </p:attrNameLst>
                                      </p:cBhvr>
                                      <p:tavLst>
                                        <p:tav tm="0">
                                          <p:val>
                                            <p:strVal val="#ppt_y"/>
                                          </p:val>
                                        </p:tav>
                                        <p:tav tm="100000">
                                          <p:val>
                                            <p:strVal val="#ppt_y"/>
                                          </p:val>
                                        </p:tav>
                                      </p:tavLst>
                                    </p:anim>
                                  </p:childTnLst>
                                </p:cTn>
                              </p:par>
                            </p:childTnLst>
                          </p:cTn>
                        </p:par>
                        <p:par>
                          <p:cTn id="66" fill="hold">
                            <p:stCondLst>
                              <p:cond delay="5000"/>
                            </p:stCondLst>
                            <p:childTnLst>
                              <p:par>
                                <p:cTn id="67" presetID="53" presetClass="entr" presetSubtype="528"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anim calcmode="lin" valueType="num">
                                      <p:cBhvr>
                                        <p:cTn id="72" dur="500" fill="hold"/>
                                        <p:tgtEl>
                                          <p:spTgt spid="28"/>
                                        </p:tgtEl>
                                        <p:attrNameLst>
                                          <p:attrName>ppt_x</p:attrName>
                                        </p:attrNameLst>
                                      </p:cBhvr>
                                      <p:tavLst>
                                        <p:tav tm="0">
                                          <p:val>
                                            <p:fltVal val="0.5"/>
                                          </p:val>
                                        </p:tav>
                                        <p:tav tm="100000">
                                          <p:val>
                                            <p:strVal val="#ppt_x"/>
                                          </p:val>
                                        </p:tav>
                                      </p:tavLst>
                                    </p:anim>
                                    <p:anim calcmode="lin" valueType="num">
                                      <p:cBhvr>
                                        <p:cTn id="73" dur="500" fill="hold"/>
                                        <p:tgtEl>
                                          <p:spTgt spid="28"/>
                                        </p:tgtEl>
                                        <p:attrNameLst>
                                          <p:attrName>ppt_y</p:attrName>
                                        </p:attrNameLst>
                                      </p:cBhvr>
                                      <p:tavLst>
                                        <p:tav tm="0">
                                          <p:val>
                                            <p:fltVal val="0.5"/>
                                          </p:val>
                                        </p:tav>
                                        <p:tav tm="100000">
                                          <p:val>
                                            <p:strVal val="#ppt_y"/>
                                          </p:val>
                                        </p:tav>
                                      </p:tavLst>
                                    </p:anim>
                                  </p:childTnLst>
                                </p:cTn>
                              </p:par>
                            </p:childTnLst>
                          </p:cTn>
                        </p:par>
                        <p:par>
                          <p:cTn id="74" fill="hold">
                            <p:stCondLst>
                              <p:cond delay="5500"/>
                            </p:stCondLst>
                            <p:childTnLst>
                              <p:par>
                                <p:cTn id="75" presetID="2" presetClass="entr" presetSubtype="2"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1+#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79" grpId="0" animBg="1"/>
      <p:bldP spid="83" grpId="0" animBg="1"/>
      <p:bldP spid="4" grpId="0" animBg="1"/>
      <p:bldP spid="21"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2673581" y="781756"/>
            <a:ext cx="3796834" cy="346249"/>
          </a:xfrm>
          <a:prstGeom prst="rect">
            <a:avLst/>
          </a:prstGeom>
          <a:noFill/>
        </p:spPr>
        <p:txBody>
          <a:bodyPr wrap="square" lIns="68580" tIns="34290" rIns="68580" bIns="34290" rtlCol="0">
            <a:spAutoFit/>
          </a:bodyPr>
          <a:lstStyle/>
          <a:p>
            <a:pPr algn="ctr"/>
            <a:r>
              <a:rPr lang="zh-CN" altLang="en-US" sz="1700" dirty="0">
                <a:solidFill>
                  <a:srgbClr val="1B4367"/>
                </a:solidFill>
                <a:cs typeface="+mn-ea"/>
                <a:sym typeface="+mn-lt"/>
              </a:rPr>
              <a:t>在树莓派上配置</a:t>
            </a:r>
            <a:r>
              <a:rPr lang="en-US" altLang="zh-CN" sz="1800" dirty="0" err="1">
                <a:solidFill>
                  <a:schemeClr val="accent1">
                    <a:lumMod val="50000"/>
                  </a:schemeClr>
                </a:solidFill>
                <a:latin typeface="微软雅黑" panose="020B0503020204020204" pitchFamily="34" charset="-122"/>
                <a:ea typeface="微软雅黑" panose="020B0503020204020204" pitchFamily="34" charset="-122"/>
                <a:sym typeface="+mn-ea"/>
              </a:rPr>
              <a:t>KerberosSDR驱动</a:t>
            </a:r>
            <a:endParaRPr lang="en-US" altLang="zh-CN" sz="1700" dirty="0">
              <a:solidFill>
                <a:srgbClr val="1B4367"/>
              </a:solidFill>
              <a:cs typeface="+mn-ea"/>
              <a:sym typeface="+mn-lt"/>
            </a:endParaRP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20</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sp>
        <p:nvSpPr>
          <p:cNvPr id="5" name="文本框 15">
            <a:extLst>
              <a:ext uri="{FF2B5EF4-FFF2-40B4-BE49-F238E27FC236}">
                <a16:creationId xmlns:a16="http://schemas.microsoft.com/office/drawing/2014/main" id="{17DBAA9C-9ED3-9012-B721-57D5C15BD400}"/>
              </a:ext>
            </a:extLst>
          </p:cNvPr>
          <p:cNvSpPr txBox="1"/>
          <p:nvPr/>
        </p:nvSpPr>
        <p:spPr>
          <a:xfrm>
            <a:off x="2556153" y="4371148"/>
            <a:ext cx="4031691" cy="330860"/>
          </a:xfrm>
          <a:prstGeom prst="rect">
            <a:avLst/>
          </a:prstGeom>
          <a:noFill/>
        </p:spPr>
        <p:txBody>
          <a:bodyPr wrap="square" lIns="68580" tIns="34290" rIns="68580" bIns="34290" rtlCol="0">
            <a:spAutoFit/>
          </a:bodyPr>
          <a:lstStyle/>
          <a:p>
            <a:pPr algn="ctr"/>
            <a:r>
              <a:rPr lang="zh-CN" altLang="en-US" sz="1700" dirty="0">
                <a:solidFill>
                  <a:srgbClr val="1B4367"/>
                </a:solidFill>
                <a:cs typeface="+mn-ea"/>
                <a:sym typeface="+mn-lt"/>
              </a:rPr>
              <a:t>上图表示树莓派已成功读取到天的数据</a:t>
            </a:r>
            <a:endParaRPr lang="en-US" altLang="zh-CN" sz="1700" dirty="0">
              <a:solidFill>
                <a:srgbClr val="1B4367"/>
              </a:solidFill>
              <a:cs typeface="+mn-ea"/>
              <a:sym typeface="+mn-lt"/>
            </a:endParaRPr>
          </a:p>
        </p:txBody>
      </p:sp>
      <p:pic>
        <p:nvPicPr>
          <p:cNvPr id="8" name="图片 7">
            <a:extLst>
              <a:ext uri="{FF2B5EF4-FFF2-40B4-BE49-F238E27FC236}">
                <a16:creationId xmlns:a16="http://schemas.microsoft.com/office/drawing/2014/main" id="{50CDD594-6717-A2BC-F704-3603F7A05D52}"/>
              </a:ext>
            </a:extLst>
          </p:cNvPr>
          <p:cNvPicPr>
            <a:picLocks noChangeAspect="1"/>
          </p:cNvPicPr>
          <p:nvPr/>
        </p:nvPicPr>
        <p:blipFill rotWithShape="1">
          <a:blip r:embed="rId2">
            <a:extLst>
              <a:ext uri="{28A0092B-C50C-407E-A947-70E740481C1C}">
                <a14:useLocalDpi xmlns:a14="http://schemas.microsoft.com/office/drawing/2010/main" val="0"/>
              </a:ext>
            </a:extLst>
          </a:blip>
          <a:srcRect t="5416" b="9375"/>
          <a:stretch/>
        </p:blipFill>
        <p:spPr>
          <a:xfrm>
            <a:off x="2026959" y="1128005"/>
            <a:ext cx="5090081" cy="3231703"/>
          </a:xfrm>
          <a:prstGeom prst="rect">
            <a:avLst/>
          </a:prstGeom>
        </p:spPr>
      </p:pic>
    </p:spTree>
    <p:extLst>
      <p:ext uri="{BB962C8B-B14F-4D97-AF65-F5344CB8AC3E}">
        <p14:creationId xmlns:p14="http://schemas.microsoft.com/office/powerpoint/2010/main" val="6478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14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par>
                          <p:cTn id="20" fill="hold">
                            <p:stCondLst>
                              <p:cond delay="2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 calcmode="lin" valueType="num">
                                      <p:cBhvr>
                                        <p:cTn id="2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1804210" y="3743675"/>
            <a:ext cx="5535579" cy="851323"/>
          </a:xfrm>
          <a:prstGeom prst="rect">
            <a:avLst/>
          </a:prstGeom>
          <a:noFill/>
        </p:spPr>
        <p:txBody>
          <a:bodyPr wrap="square" lIns="68580" tIns="34290" rIns="68580" bIns="34290" rtlCol="0">
            <a:spAutoFit/>
          </a:bodyPr>
          <a:lstStyle/>
          <a:p>
            <a:pPr algn="ctr">
              <a:lnSpc>
                <a:spcPct val="150000"/>
              </a:lnSpc>
            </a:pPr>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树莓派捕获</a:t>
            </a:r>
            <a:r>
              <a:rPr lang="en-US" altLang="zh-CN" sz="1800" b="1" dirty="0">
                <a:solidFill>
                  <a:schemeClr val="accent1">
                    <a:lumMod val="50000"/>
                  </a:schemeClr>
                </a:solidFill>
                <a:latin typeface="微软雅黑" panose="020B0503020204020204" pitchFamily="34" charset="-122"/>
                <a:ea typeface="微软雅黑" panose="020B0503020204020204" pitchFamily="34" charset="-122"/>
              </a:rPr>
              <a:t>USRP</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rPr>
              <a:t>发射的信号后将生成四个天线对应的波形图，上图为不加任何挡板时的实验结果</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21</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pic>
        <p:nvPicPr>
          <p:cNvPr id="2" name="图片 1" descr="图表&#10;&#10;描述已自动生成">
            <a:extLst>
              <a:ext uri="{FF2B5EF4-FFF2-40B4-BE49-F238E27FC236}">
                <a16:creationId xmlns:a16="http://schemas.microsoft.com/office/drawing/2014/main" id="{E98D9E84-4694-EEF0-C43C-A3A80E2B2ECB}"/>
              </a:ext>
            </a:extLst>
          </p:cNvPr>
          <p:cNvPicPr>
            <a:picLocks noChangeAspect="1"/>
          </p:cNvPicPr>
          <p:nvPr/>
        </p:nvPicPr>
        <p:blipFill>
          <a:blip r:embed="rId2"/>
          <a:stretch>
            <a:fillRect/>
          </a:stretch>
        </p:blipFill>
        <p:spPr>
          <a:xfrm>
            <a:off x="2729698" y="669197"/>
            <a:ext cx="3684602" cy="3075529"/>
          </a:xfrm>
          <a:prstGeom prst="rect">
            <a:avLst/>
          </a:prstGeom>
        </p:spPr>
      </p:pic>
    </p:spTree>
    <p:extLst>
      <p:ext uri="{BB962C8B-B14F-4D97-AF65-F5344CB8AC3E}">
        <p14:creationId xmlns:p14="http://schemas.microsoft.com/office/powerpoint/2010/main" val="25995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2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3252487" y="4332494"/>
            <a:ext cx="2639026" cy="330860"/>
          </a:xfrm>
          <a:prstGeom prst="rect">
            <a:avLst/>
          </a:prstGeom>
          <a:noFill/>
        </p:spPr>
        <p:txBody>
          <a:bodyPr wrap="square" lIns="68580" tIns="34290" rIns="68580" bIns="34290" rtlCol="0">
            <a:spAutoFit/>
          </a:bodyPr>
          <a:lstStyle/>
          <a:p>
            <a:pPr algn="ctr"/>
            <a:r>
              <a:rPr lang="zh-CN" altLang="en-US" sz="1700" dirty="0">
                <a:solidFill>
                  <a:srgbClr val="1B4367"/>
                </a:solidFill>
                <a:cs typeface="+mn-ea"/>
                <a:sym typeface="+mn-lt"/>
              </a:rPr>
              <a:t>设计优化实验</a:t>
            </a:r>
            <a:r>
              <a:rPr lang="en-US" altLang="zh-CN" sz="1700" dirty="0">
                <a:solidFill>
                  <a:srgbClr val="1B4367"/>
                </a:solidFill>
                <a:cs typeface="+mn-ea"/>
                <a:sym typeface="+mn-lt"/>
              </a:rPr>
              <a:t>1</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22</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pic>
        <p:nvPicPr>
          <p:cNvPr id="2" name="图片 1" descr="人们在房间里&#10;&#10;中度可信度描述已自动生成">
            <a:extLst>
              <a:ext uri="{FF2B5EF4-FFF2-40B4-BE49-F238E27FC236}">
                <a16:creationId xmlns:a16="http://schemas.microsoft.com/office/drawing/2014/main" id="{F105F557-3B68-62A6-FB61-B305B4A062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0264" y="774156"/>
            <a:ext cx="4603472" cy="3452881"/>
          </a:xfrm>
          <a:prstGeom prst="rect">
            <a:avLst/>
          </a:prstGeom>
          <a:noFill/>
          <a:ln>
            <a:noFill/>
          </a:ln>
        </p:spPr>
      </p:pic>
    </p:spTree>
    <p:extLst>
      <p:ext uri="{BB962C8B-B14F-4D97-AF65-F5344CB8AC3E}">
        <p14:creationId xmlns:p14="http://schemas.microsoft.com/office/powerpoint/2010/main" val="3592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3252487" y="4332494"/>
            <a:ext cx="2639026" cy="330860"/>
          </a:xfrm>
          <a:prstGeom prst="rect">
            <a:avLst/>
          </a:prstGeom>
          <a:noFill/>
        </p:spPr>
        <p:txBody>
          <a:bodyPr wrap="square" lIns="68580" tIns="34290" rIns="68580" bIns="34290" rtlCol="0">
            <a:spAutoFit/>
          </a:bodyPr>
          <a:lstStyle/>
          <a:p>
            <a:pPr algn="ctr"/>
            <a:r>
              <a:rPr lang="zh-CN" altLang="en-US" sz="1700" dirty="0">
                <a:solidFill>
                  <a:srgbClr val="1B4367"/>
                </a:solidFill>
                <a:cs typeface="+mn-ea"/>
                <a:sym typeface="+mn-lt"/>
              </a:rPr>
              <a:t>设计优化实验</a:t>
            </a:r>
            <a:r>
              <a:rPr lang="en-US" altLang="zh-CN" sz="1700" dirty="0">
                <a:solidFill>
                  <a:srgbClr val="1B4367"/>
                </a:solidFill>
                <a:cs typeface="+mn-ea"/>
                <a:sym typeface="+mn-lt"/>
              </a:rPr>
              <a:t>2</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23</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pic>
        <p:nvPicPr>
          <p:cNvPr id="5" name="图片 4" descr="图片包含 人, 女人, 室内, 桌子&#10;&#10;描述已自动生成">
            <a:extLst>
              <a:ext uri="{FF2B5EF4-FFF2-40B4-BE49-F238E27FC236}">
                <a16:creationId xmlns:a16="http://schemas.microsoft.com/office/drawing/2014/main" id="{C17DC24B-950E-3556-A4FA-1F7A16EF11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669" y="641701"/>
            <a:ext cx="4920662" cy="3690793"/>
          </a:xfrm>
          <a:prstGeom prst="rect">
            <a:avLst/>
          </a:prstGeom>
          <a:noFill/>
          <a:ln>
            <a:noFill/>
          </a:ln>
        </p:spPr>
      </p:pic>
    </p:spTree>
    <p:extLst>
      <p:ext uri="{BB962C8B-B14F-4D97-AF65-F5344CB8AC3E}">
        <p14:creationId xmlns:p14="http://schemas.microsoft.com/office/powerpoint/2010/main" val="238563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2306094" y="3882405"/>
            <a:ext cx="4939834" cy="884858"/>
          </a:xfrm>
          <a:prstGeom prst="rect">
            <a:avLst/>
          </a:prstGeom>
          <a:noFill/>
        </p:spPr>
        <p:txBody>
          <a:bodyPr wrap="square" lIns="68580" tIns="34290" rIns="68580" bIns="34290" rtlCol="0">
            <a:spAutoFit/>
          </a:bodyPr>
          <a:lstStyle/>
          <a:p>
            <a:pPr algn="ctr"/>
            <a:r>
              <a:rPr lang="zh-CN" altLang="en-US" sz="1700" b="1" dirty="0">
                <a:solidFill>
                  <a:srgbClr val="1B4367"/>
                </a:solidFill>
                <a:cs typeface="+mn-ea"/>
                <a:sym typeface="+mn-lt"/>
              </a:rPr>
              <a:t>多普勒雷达感知实验</a:t>
            </a:r>
            <a:endParaRPr lang="en-US" altLang="zh-CN" sz="1700" b="1" dirty="0">
              <a:solidFill>
                <a:srgbClr val="1B4367"/>
              </a:solidFill>
              <a:cs typeface="+mn-ea"/>
              <a:sym typeface="+mn-lt"/>
            </a:endParaRPr>
          </a:p>
          <a:p>
            <a:pPr algn="ctr"/>
            <a:r>
              <a:rPr lang="en-US" altLang="zh-CN" sz="1800" b="1" dirty="0" err="1">
                <a:solidFill>
                  <a:srgbClr val="FF0000"/>
                </a:solidFill>
                <a:latin typeface="Calibri" panose="020F0502020204030204" pitchFamily="34" charset="0"/>
                <a:cs typeface="Calibri" panose="020F0502020204030204" pitchFamily="34" charset="0"/>
              </a:rPr>
              <a:t>左侧</a:t>
            </a:r>
            <a:r>
              <a:rPr lang="en-US" altLang="zh-CN" sz="1800" b="1" dirty="0">
                <a:solidFill>
                  <a:srgbClr val="FF0000"/>
                </a:solidFill>
                <a:latin typeface="Calibri" panose="020F0502020204030204" pitchFamily="34" charset="0"/>
                <a:cs typeface="Calibri" panose="020F0502020204030204" pitchFamily="34" charset="0"/>
              </a:rPr>
              <a:t>：</a:t>
            </a:r>
            <a:r>
              <a:rPr lang="en-US" altLang="zh-CN" sz="1800" b="1" dirty="0">
                <a:solidFill>
                  <a:srgbClr val="FF0000"/>
                </a:solidFill>
                <a:latin typeface="Calibri" panose="020F0502020204030204" pitchFamily="34" charset="0"/>
                <a:cs typeface="Calibri" panose="020F0502020204030204" pitchFamily="34" charset="0"/>
                <a:sym typeface="+mn-ea"/>
              </a:rPr>
              <a:t> Surveillance Channel Antenna</a:t>
            </a:r>
            <a:endParaRPr lang="en-US" altLang="zh-CN" sz="1800" b="1" dirty="0">
              <a:solidFill>
                <a:srgbClr val="FF0000"/>
              </a:solidFill>
              <a:latin typeface="Calibri" panose="020F0502020204030204" pitchFamily="34" charset="0"/>
              <a:cs typeface="Calibri" panose="020F0502020204030204" pitchFamily="34" charset="0"/>
            </a:endParaRPr>
          </a:p>
          <a:p>
            <a:pPr algn="ctr"/>
            <a:r>
              <a:rPr lang="en-US" altLang="zh-CN" sz="1800" b="1" dirty="0" err="1">
                <a:solidFill>
                  <a:srgbClr val="FF0000"/>
                </a:solidFill>
                <a:latin typeface="Calibri" panose="020F0502020204030204" pitchFamily="34" charset="0"/>
                <a:cs typeface="Calibri" panose="020F0502020204030204" pitchFamily="34" charset="0"/>
              </a:rPr>
              <a:t>右侧：Reference</a:t>
            </a:r>
            <a:r>
              <a:rPr lang="en-US" altLang="zh-CN" sz="1800" b="1" dirty="0">
                <a:solidFill>
                  <a:srgbClr val="FF0000"/>
                </a:solidFill>
                <a:latin typeface="Calibri" panose="020F0502020204030204" pitchFamily="34" charset="0"/>
                <a:cs typeface="Calibri" panose="020F0502020204030204" pitchFamily="34" charset="0"/>
              </a:rPr>
              <a:t> Channel Antenna</a:t>
            </a:r>
            <a:endParaRPr lang="en-US" altLang="zh-CN" sz="1700" dirty="0">
              <a:solidFill>
                <a:srgbClr val="1B4367"/>
              </a:solidFill>
              <a:cs typeface="+mn-ea"/>
              <a:sym typeface="+mn-lt"/>
            </a:endParaRP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24</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sp>
        <p:nvSpPr>
          <p:cNvPr id="6" name="backpacker_10595">
            <a:extLst>
              <a:ext uri="{FF2B5EF4-FFF2-40B4-BE49-F238E27FC236}">
                <a16:creationId xmlns:a16="http://schemas.microsoft.com/office/drawing/2014/main" id="{BDA09AC4-F342-D4F3-BA9F-F4A72BE9CF27}"/>
              </a:ext>
            </a:extLst>
          </p:cNvPr>
          <p:cNvSpPr/>
          <p:nvPr/>
        </p:nvSpPr>
        <p:spPr>
          <a:xfrm flipH="1">
            <a:off x="1581522" y="1268483"/>
            <a:ext cx="355600" cy="497542"/>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接箭头连接符 7">
            <a:extLst>
              <a:ext uri="{FF2B5EF4-FFF2-40B4-BE49-F238E27FC236}">
                <a16:creationId xmlns:a16="http://schemas.microsoft.com/office/drawing/2014/main" id="{0D90116A-1322-3925-CC08-AB4E82F6545C}"/>
              </a:ext>
            </a:extLst>
          </p:cNvPr>
          <p:cNvCxnSpPr>
            <a:cxnSpLocks/>
          </p:cNvCxnSpPr>
          <p:nvPr/>
        </p:nvCxnSpPr>
        <p:spPr>
          <a:xfrm>
            <a:off x="2273263" y="1755412"/>
            <a:ext cx="664840" cy="347276"/>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E2C1F2F-2CF0-7A2D-DF09-EBFE9853EEA4}"/>
                  </a:ext>
                </a:extLst>
              </p:cNvPr>
              <p:cNvSpPr txBox="1"/>
              <p:nvPr/>
            </p:nvSpPr>
            <p:spPr>
              <a:xfrm>
                <a:off x="2386912" y="1484607"/>
                <a:ext cx="355600" cy="4692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zh-CN" altLang="en-US" b="1" dirty="0">
                          <a:solidFill>
                            <a:schemeClr val="accent1">
                              <a:lumMod val="50000"/>
                            </a:schemeClr>
                          </a:solidFill>
                          <a:latin typeface="Cambria Math" panose="02040503050406030204" pitchFamily="18" charset="0"/>
                          <a:ea typeface="微软雅黑" panose="020B0503020204020204" pitchFamily="34" charset="-122"/>
                        </a:rPr>
                        <m:t>𝐯</m:t>
                      </m:r>
                    </m:oMath>
                  </m:oMathPara>
                </a14:m>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0E2C1F2F-2CF0-7A2D-DF09-EBFE9853EEA4}"/>
                  </a:ext>
                </a:extLst>
              </p:cNvPr>
              <p:cNvSpPr txBox="1">
                <a:spLocks noRot="1" noChangeAspect="1" noMove="1" noResize="1" noEditPoints="1" noAdjustHandles="1" noChangeArrowheads="1" noChangeShapeType="1" noTextEdit="1"/>
              </p:cNvSpPr>
              <p:nvPr/>
            </p:nvSpPr>
            <p:spPr>
              <a:xfrm>
                <a:off x="2386912" y="1484607"/>
                <a:ext cx="355600" cy="469265"/>
              </a:xfrm>
              <a:prstGeom prst="rect">
                <a:avLst/>
              </a:prstGeom>
              <a:blipFill>
                <a:blip r:embed="rId2"/>
                <a:stretch>
                  <a:fillRect/>
                </a:stretch>
              </a:blipFill>
            </p:spPr>
            <p:txBody>
              <a:bodyPr/>
              <a:lstStyle/>
              <a:p>
                <a:r>
                  <a:rPr lang="zh-CN" altLang="en-US">
                    <a:noFill/>
                  </a:rPr>
                  <a:t> </a:t>
                </a:r>
              </a:p>
            </p:txBody>
          </p:sp>
        </mc:Fallback>
      </mc:AlternateContent>
      <p:pic>
        <p:nvPicPr>
          <p:cNvPr id="12" name="图片 11" descr="桌子上放满了不同类型的电脑&#10;&#10;中度可信度描述已自动生成">
            <a:extLst>
              <a:ext uri="{FF2B5EF4-FFF2-40B4-BE49-F238E27FC236}">
                <a16:creationId xmlns:a16="http://schemas.microsoft.com/office/drawing/2014/main" id="{54D0420A-8153-91E1-BC66-53D9BE1495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38" t="32714" r="9292" b="25791"/>
          <a:stretch/>
        </p:blipFill>
        <p:spPr>
          <a:xfrm>
            <a:off x="4062936" y="777122"/>
            <a:ext cx="3499542" cy="1414971"/>
          </a:xfrm>
          <a:prstGeom prst="rect">
            <a:avLst/>
          </a:prstGeom>
        </p:spPr>
      </p:pic>
      <p:pic>
        <p:nvPicPr>
          <p:cNvPr id="17" name="图片 16" descr="桌子上放满了不同类型的电脑&#10;&#10;低可信度描述已自动生成">
            <a:extLst>
              <a:ext uri="{FF2B5EF4-FFF2-40B4-BE49-F238E27FC236}">
                <a16:creationId xmlns:a16="http://schemas.microsoft.com/office/drawing/2014/main" id="{8A09C8AD-C9B6-D6CB-C22A-5385E25FA0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253" t="73699" r="47273" b="1"/>
          <a:stretch/>
        </p:blipFill>
        <p:spPr>
          <a:xfrm>
            <a:off x="2504618" y="3128688"/>
            <a:ext cx="1413162" cy="743838"/>
          </a:xfrm>
          <a:prstGeom prst="rect">
            <a:avLst/>
          </a:prstGeom>
        </p:spPr>
      </p:pic>
    </p:spTree>
    <p:extLst>
      <p:ext uri="{BB962C8B-B14F-4D97-AF65-F5344CB8AC3E}">
        <p14:creationId xmlns:p14="http://schemas.microsoft.com/office/powerpoint/2010/main" val="196081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3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5">
            <a:extLst>
              <a:ext uri="{FF2B5EF4-FFF2-40B4-BE49-F238E27FC236}">
                <a16:creationId xmlns:a16="http://schemas.microsoft.com/office/drawing/2014/main" id="{935DF22A-B6A3-B08C-64E4-E8C186C8C5BB}"/>
              </a:ext>
            </a:extLst>
          </p:cNvPr>
          <p:cNvSpPr txBox="1"/>
          <p:nvPr/>
        </p:nvSpPr>
        <p:spPr>
          <a:xfrm>
            <a:off x="1917280" y="3923949"/>
            <a:ext cx="4939834" cy="884858"/>
          </a:xfrm>
          <a:prstGeom prst="rect">
            <a:avLst/>
          </a:prstGeom>
          <a:noFill/>
        </p:spPr>
        <p:txBody>
          <a:bodyPr wrap="square" lIns="68580" tIns="34290" rIns="68580" bIns="34290" rtlCol="0">
            <a:spAutoFit/>
          </a:bodyPr>
          <a:lstStyle/>
          <a:p>
            <a:pPr algn="ctr"/>
            <a:r>
              <a:rPr lang="zh-CN" altLang="en-US" sz="1700" b="1" dirty="0">
                <a:solidFill>
                  <a:srgbClr val="1B4367"/>
                </a:solidFill>
                <a:cs typeface="+mn-ea"/>
                <a:sym typeface="+mn-lt"/>
              </a:rPr>
              <a:t>多普勒雷达感知实验</a:t>
            </a:r>
            <a:endParaRPr lang="en-US" altLang="zh-CN" sz="1700" b="1" dirty="0">
              <a:solidFill>
                <a:srgbClr val="1B4367"/>
              </a:solidFill>
              <a:cs typeface="+mn-ea"/>
              <a:sym typeface="+mn-lt"/>
            </a:endParaRPr>
          </a:p>
          <a:p>
            <a:pPr algn="ctr"/>
            <a:r>
              <a:rPr lang="en-US" altLang="zh-CN" sz="1800" b="1" dirty="0" err="1">
                <a:solidFill>
                  <a:srgbClr val="FF0000"/>
                </a:solidFill>
                <a:latin typeface="Calibri" panose="020F0502020204030204" pitchFamily="34" charset="0"/>
                <a:cs typeface="Calibri" panose="020F0502020204030204" pitchFamily="34" charset="0"/>
              </a:rPr>
              <a:t>左侧</a:t>
            </a:r>
            <a:r>
              <a:rPr lang="en-US" altLang="zh-CN" sz="1800" b="1" dirty="0">
                <a:solidFill>
                  <a:srgbClr val="FF0000"/>
                </a:solidFill>
                <a:latin typeface="Calibri" panose="020F0502020204030204" pitchFamily="34" charset="0"/>
                <a:cs typeface="Calibri" panose="020F0502020204030204" pitchFamily="34" charset="0"/>
              </a:rPr>
              <a:t>：</a:t>
            </a:r>
            <a:r>
              <a:rPr lang="en-US" altLang="zh-CN" sz="1800" b="1" dirty="0">
                <a:solidFill>
                  <a:srgbClr val="FF0000"/>
                </a:solidFill>
                <a:latin typeface="Calibri" panose="020F0502020204030204" pitchFamily="34" charset="0"/>
                <a:cs typeface="Calibri" panose="020F0502020204030204" pitchFamily="34" charset="0"/>
                <a:sym typeface="+mn-ea"/>
              </a:rPr>
              <a:t> Surveillance Channel Antenna</a:t>
            </a:r>
            <a:endParaRPr lang="en-US" altLang="zh-CN" sz="1800" b="1" dirty="0">
              <a:solidFill>
                <a:srgbClr val="FF0000"/>
              </a:solidFill>
              <a:latin typeface="Calibri" panose="020F0502020204030204" pitchFamily="34" charset="0"/>
              <a:cs typeface="Calibri" panose="020F0502020204030204" pitchFamily="34" charset="0"/>
            </a:endParaRPr>
          </a:p>
          <a:p>
            <a:pPr algn="ctr"/>
            <a:r>
              <a:rPr lang="en-US" altLang="zh-CN" sz="1800" b="1" dirty="0" err="1">
                <a:solidFill>
                  <a:srgbClr val="FF0000"/>
                </a:solidFill>
                <a:latin typeface="Calibri" panose="020F0502020204030204" pitchFamily="34" charset="0"/>
                <a:cs typeface="Calibri" panose="020F0502020204030204" pitchFamily="34" charset="0"/>
              </a:rPr>
              <a:t>右侧：Reference</a:t>
            </a:r>
            <a:r>
              <a:rPr lang="en-US" altLang="zh-CN" sz="1800" b="1" dirty="0">
                <a:solidFill>
                  <a:srgbClr val="FF0000"/>
                </a:solidFill>
                <a:latin typeface="Calibri" panose="020F0502020204030204" pitchFamily="34" charset="0"/>
                <a:cs typeface="Calibri" panose="020F0502020204030204" pitchFamily="34" charset="0"/>
              </a:rPr>
              <a:t> Channel Antenna</a:t>
            </a:r>
            <a:endParaRPr lang="en-US" altLang="zh-CN" sz="1700" dirty="0">
              <a:solidFill>
                <a:srgbClr val="1B4367"/>
              </a:solidFill>
              <a:cs typeface="+mn-ea"/>
              <a:sym typeface="+mn-lt"/>
            </a:endParaRP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25</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524E40DC-5E8B-134E-C63F-07CAAD0FC21B}"/>
              </a:ext>
            </a:extLst>
          </p:cNvPr>
          <p:cNvSpPr txBox="1"/>
          <p:nvPr/>
        </p:nvSpPr>
        <p:spPr>
          <a:xfrm>
            <a:off x="730739" y="231665"/>
            <a:ext cx="4336285" cy="438582"/>
          </a:xfrm>
          <a:prstGeom prst="rect">
            <a:avLst/>
          </a:prstGeom>
          <a:noFill/>
        </p:spPr>
        <p:txBody>
          <a:bodyPr wrap="square" lIns="68580" tIns="34290" rIns="68580" bIns="34290" rtlCol="0">
            <a:spAutoFit/>
          </a:bodyPr>
          <a:lstStyle/>
          <a:p>
            <a:r>
              <a:rPr lang="en-US" altLang="zh-CN" sz="2400" b="1" dirty="0">
                <a:solidFill>
                  <a:srgbClr val="5B9BD5">
                    <a:lumMod val="50000"/>
                  </a:srgbClr>
                </a:solidFill>
                <a:latin typeface="微软雅黑" panose="020B0503020204020204" pitchFamily="34" charset="-122"/>
                <a:ea typeface="微软雅黑" panose="020B0503020204020204" pitchFamily="34" charset="-122"/>
                <a:sym typeface="+mn-ea"/>
              </a:rPr>
              <a:t>Experimental Platform </a:t>
            </a:r>
            <a:endParaRPr lang="en-US" altLang="zh-CN" sz="1600" b="1" u="sng" dirty="0">
              <a:solidFill>
                <a:srgbClr val="1B4367"/>
              </a:solidFill>
              <a:cs typeface="+mn-ea"/>
              <a:sym typeface="+mn-lt"/>
            </a:endParaRPr>
          </a:p>
        </p:txBody>
      </p:sp>
      <p:pic>
        <p:nvPicPr>
          <p:cNvPr id="5" name="图片 4" descr="图片包含 室内, 桌子, 电脑, 男人&#10;&#10;描述已自动生成">
            <a:extLst>
              <a:ext uri="{FF2B5EF4-FFF2-40B4-BE49-F238E27FC236}">
                <a16:creationId xmlns:a16="http://schemas.microsoft.com/office/drawing/2014/main" id="{641AC445-9644-5850-CBBC-C5C163FE84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115" y="767036"/>
            <a:ext cx="4080164" cy="3060123"/>
          </a:xfrm>
          <a:prstGeom prst="rect">
            <a:avLst/>
          </a:prstGeom>
        </p:spPr>
      </p:pic>
    </p:spTree>
    <p:extLst>
      <p:ext uri="{BB962C8B-B14F-4D97-AF65-F5344CB8AC3E}">
        <p14:creationId xmlns:p14="http://schemas.microsoft.com/office/powerpoint/2010/main" val="353195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3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764450" y="1071722"/>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1899012" y="2629427"/>
            <a:ext cx="5345975"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Results &amp; Analysis</a:t>
            </a:r>
          </a:p>
        </p:txBody>
      </p:sp>
      <p:sp>
        <p:nvSpPr>
          <p:cNvPr id="105" name="文本框 11"/>
          <p:cNvSpPr txBox="1"/>
          <p:nvPr/>
        </p:nvSpPr>
        <p:spPr>
          <a:xfrm>
            <a:off x="3648017"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4" name="页脚占位符 3">
            <a:extLst>
              <a:ext uri="{FF2B5EF4-FFF2-40B4-BE49-F238E27FC236}">
                <a16:creationId xmlns:a16="http://schemas.microsoft.com/office/drawing/2014/main" id="{3231FC2A-E221-B8AC-42E8-16B222F23A6F}"/>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a:extLst>
              <a:ext uri="{FF2B5EF4-FFF2-40B4-BE49-F238E27FC236}">
                <a16:creationId xmlns:a16="http://schemas.microsoft.com/office/drawing/2014/main" id="{01E644AA-FBE5-61E8-4C0E-D11AD5813B95}"/>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26</a:t>
            </a:fld>
            <a:endParaRPr lang="zh-CN" altLang="en-US" sz="1200" dirty="0"/>
          </a:p>
        </p:txBody>
      </p:sp>
    </p:spTree>
    <p:extLst>
      <p:ext uri="{BB962C8B-B14F-4D97-AF65-F5344CB8AC3E}">
        <p14:creationId xmlns:p14="http://schemas.microsoft.com/office/powerpoint/2010/main" val="249817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Pre-recorded data recovery</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27</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AC91B9D3-B207-024E-FB4E-220F4B2E34A5}"/>
              </a:ext>
            </a:extLst>
          </p:cNvPr>
          <p:cNvPicPr>
            <a:picLocks noChangeAspect="1"/>
          </p:cNvPicPr>
          <p:nvPr/>
        </p:nvPicPr>
        <p:blipFill rotWithShape="1">
          <a:blip r:embed="rId2"/>
          <a:srcRect t="57686" r="53117"/>
          <a:stretch/>
        </p:blipFill>
        <p:spPr>
          <a:xfrm>
            <a:off x="815945" y="2162404"/>
            <a:ext cx="2700000" cy="2050476"/>
          </a:xfrm>
          <a:prstGeom prst="rect">
            <a:avLst/>
          </a:prstGeom>
        </p:spPr>
      </p:pic>
      <p:grpSp>
        <p:nvGrpSpPr>
          <p:cNvPr id="11" name="组合 10">
            <a:extLst>
              <a:ext uri="{FF2B5EF4-FFF2-40B4-BE49-F238E27FC236}">
                <a16:creationId xmlns:a16="http://schemas.microsoft.com/office/drawing/2014/main" id="{49D3FBCD-5020-565F-776E-F5A8E90DF7A9}"/>
              </a:ext>
            </a:extLst>
          </p:cNvPr>
          <p:cNvGrpSpPr/>
          <p:nvPr/>
        </p:nvGrpSpPr>
        <p:grpSpPr>
          <a:xfrm>
            <a:off x="72000" y="691773"/>
            <a:ext cx="9000000" cy="916249"/>
            <a:chOff x="72000" y="687553"/>
            <a:chExt cx="9000000" cy="916249"/>
          </a:xfrm>
        </p:grpSpPr>
        <p:pic>
          <p:nvPicPr>
            <p:cNvPr id="8" name="图片 7">
              <a:extLst>
                <a:ext uri="{FF2B5EF4-FFF2-40B4-BE49-F238E27FC236}">
                  <a16:creationId xmlns:a16="http://schemas.microsoft.com/office/drawing/2014/main" id="{17DF5D1E-06E7-19E0-DCA8-0510B5F36199}"/>
                </a:ext>
              </a:extLst>
            </p:cNvPr>
            <p:cNvPicPr>
              <a:picLocks noChangeAspect="1"/>
            </p:cNvPicPr>
            <p:nvPr/>
          </p:nvPicPr>
          <p:blipFill>
            <a:blip r:embed="rId3"/>
            <a:stretch>
              <a:fillRect/>
            </a:stretch>
          </p:blipFill>
          <p:spPr>
            <a:xfrm>
              <a:off x="72000" y="982866"/>
              <a:ext cx="9000000" cy="620936"/>
            </a:xfrm>
            <a:prstGeom prst="rect">
              <a:avLst/>
            </a:prstGeom>
          </p:spPr>
        </p:pic>
        <p:pic>
          <p:nvPicPr>
            <p:cNvPr id="10" name="图片 9">
              <a:extLst>
                <a:ext uri="{FF2B5EF4-FFF2-40B4-BE49-F238E27FC236}">
                  <a16:creationId xmlns:a16="http://schemas.microsoft.com/office/drawing/2014/main" id="{B2B3751C-CBD3-E066-7D3D-9A398AA7AB79}"/>
                </a:ext>
              </a:extLst>
            </p:cNvPr>
            <p:cNvPicPr>
              <a:picLocks noChangeAspect="1"/>
            </p:cNvPicPr>
            <p:nvPr/>
          </p:nvPicPr>
          <p:blipFill>
            <a:blip r:embed="rId4"/>
            <a:stretch>
              <a:fillRect/>
            </a:stretch>
          </p:blipFill>
          <p:spPr>
            <a:xfrm>
              <a:off x="72000" y="687553"/>
              <a:ext cx="9000000" cy="295313"/>
            </a:xfrm>
            <a:prstGeom prst="rect">
              <a:avLst/>
            </a:prstGeom>
          </p:spPr>
        </p:pic>
      </p:grpSp>
      <p:pic>
        <p:nvPicPr>
          <p:cNvPr id="17" name="图片 16">
            <a:extLst>
              <a:ext uri="{FF2B5EF4-FFF2-40B4-BE49-F238E27FC236}">
                <a16:creationId xmlns:a16="http://schemas.microsoft.com/office/drawing/2014/main" id="{7528E7BE-573B-E2D3-5C05-4CFEBE1F53C8}"/>
              </a:ext>
            </a:extLst>
          </p:cNvPr>
          <p:cNvPicPr>
            <a:picLocks noChangeAspect="1"/>
          </p:cNvPicPr>
          <p:nvPr/>
        </p:nvPicPr>
        <p:blipFill rotWithShape="1">
          <a:blip r:embed="rId5"/>
          <a:srcRect t="740"/>
          <a:stretch/>
        </p:blipFill>
        <p:spPr>
          <a:xfrm>
            <a:off x="4657071" y="1657642"/>
            <a:ext cx="4069019" cy="3060000"/>
          </a:xfrm>
          <a:prstGeom prst="rect">
            <a:avLst/>
          </a:prstGeom>
        </p:spPr>
      </p:pic>
      <p:sp>
        <p:nvSpPr>
          <p:cNvPr id="18" name="箭头: 右 17">
            <a:extLst>
              <a:ext uri="{FF2B5EF4-FFF2-40B4-BE49-F238E27FC236}">
                <a16:creationId xmlns:a16="http://schemas.microsoft.com/office/drawing/2014/main" id="{F175AB30-AD6B-6901-6A22-8AE6B0A598DB}"/>
              </a:ext>
            </a:extLst>
          </p:cNvPr>
          <p:cNvSpPr/>
          <p:nvPr/>
        </p:nvSpPr>
        <p:spPr>
          <a:xfrm>
            <a:off x="3725684" y="2970217"/>
            <a:ext cx="721647" cy="4348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4476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Pre-recorded data recovery</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28</a:t>
            </a:fld>
            <a:endParaRPr lang="zh-CN" altLang="en-US" sz="1200" dirty="0">
              <a:solidFill>
                <a:schemeClr val="tx1">
                  <a:tint val="75000"/>
                </a:schemeClr>
              </a:solidFill>
            </a:endParaRPr>
          </a:p>
        </p:txBody>
      </p:sp>
      <p:grpSp>
        <p:nvGrpSpPr>
          <p:cNvPr id="24" name="组合 23">
            <a:extLst>
              <a:ext uri="{FF2B5EF4-FFF2-40B4-BE49-F238E27FC236}">
                <a16:creationId xmlns:a16="http://schemas.microsoft.com/office/drawing/2014/main" id="{E06AB669-D34E-4049-5B8E-63119A46913E}"/>
              </a:ext>
            </a:extLst>
          </p:cNvPr>
          <p:cNvGrpSpPr/>
          <p:nvPr/>
        </p:nvGrpSpPr>
        <p:grpSpPr>
          <a:xfrm>
            <a:off x="1457325" y="691773"/>
            <a:ext cx="6229350" cy="4075490"/>
            <a:chOff x="0" y="761415"/>
            <a:chExt cx="5422325" cy="3936206"/>
          </a:xfrm>
        </p:grpSpPr>
        <p:pic>
          <p:nvPicPr>
            <p:cNvPr id="6" name="图片 5">
              <a:extLst>
                <a:ext uri="{FF2B5EF4-FFF2-40B4-BE49-F238E27FC236}">
                  <a16:creationId xmlns:a16="http://schemas.microsoft.com/office/drawing/2014/main" id="{B7BDC239-6981-3D96-FCE1-1AFED659D9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1415"/>
              <a:ext cx="5422325" cy="3936206"/>
            </a:xfrm>
            <a:prstGeom prst="rect">
              <a:avLst/>
            </a:prstGeom>
          </p:spPr>
        </p:pic>
        <p:sp>
          <p:nvSpPr>
            <p:cNvPr id="8" name="椭圆 7">
              <a:extLst>
                <a:ext uri="{FF2B5EF4-FFF2-40B4-BE49-F238E27FC236}">
                  <a16:creationId xmlns:a16="http://schemas.microsoft.com/office/drawing/2014/main" id="{290DCF48-4D03-91B6-6EDF-92F3A6A640CD}"/>
                </a:ext>
              </a:extLst>
            </p:cNvPr>
            <p:cNvSpPr/>
            <p:nvPr/>
          </p:nvSpPr>
          <p:spPr>
            <a:xfrm>
              <a:off x="2425303" y="2432447"/>
              <a:ext cx="382191" cy="353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771B4109-FB20-CBC6-31FE-8E93C49D4819}"/>
                </a:ext>
              </a:extLst>
            </p:cNvPr>
            <p:cNvSpPr/>
            <p:nvPr/>
          </p:nvSpPr>
          <p:spPr>
            <a:xfrm>
              <a:off x="4656535" y="2466975"/>
              <a:ext cx="382191" cy="353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0121EE31-3BA9-2F01-0E12-6C2D5F41FDD3}"/>
                </a:ext>
              </a:extLst>
            </p:cNvPr>
            <p:cNvSpPr/>
            <p:nvPr/>
          </p:nvSpPr>
          <p:spPr>
            <a:xfrm rot="20137219">
              <a:off x="2734178" y="3992818"/>
              <a:ext cx="1259129" cy="637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290DCF48-4D03-91B6-6EDF-92F3A6A640CD}"/>
                </a:ext>
              </a:extLst>
            </p:cNvPr>
            <p:cNvSpPr/>
            <p:nvPr/>
          </p:nvSpPr>
          <p:spPr>
            <a:xfrm rot="19641374">
              <a:off x="576620" y="1249752"/>
              <a:ext cx="1621147" cy="8468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zh-CN" altLang="en-US" dirty="0"/>
            </a:p>
          </p:txBody>
        </p:sp>
        <p:cxnSp>
          <p:nvCxnSpPr>
            <p:cNvPr id="14" name="直接连接符 13">
              <a:extLst>
                <a:ext uri="{FF2B5EF4-FFF2-40B4-BE49-F238E27FC236}">
                  <a16:creationId xmlns:a16="http://schemas.microsoft.com/office/drawing/2014/main" id="{6C725879-E43F-FEFD-36E0-8882A973C5DE}"/>
                </a:ext>
              </a:extLst>
            </p:cNvPr>
            <p:cNvCxnSpPr>
              <a:stCxn id="12" idx="5"/>
              <a:endCxn id="9" idx="1"/>
            </p:cNvCxnSpPr>
            <p:nvPr/>
          </p:nvCxnSpPr>
          <p:spPr>
            <a:xfrm>
              <a:off x="2031328" y="1616137"/>
              <a:ext cx="2681178" cy="902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DAAFF50-E013-F9A9-E087-BA66AA9935BC}"/>
                </a:ext>
              </a:extLst>
            </p:cNvPr>
            <p:cNvCxnSpPr>
              <a:cxnSpLocks/>
              <a:stCxn id="8" idx="6"/>
              <a:endCxn id="9" idx="2"/>
            </p:cNvCxnSpPr>
            <p:nvPr/>
          </p:nvCxnSpPr>
          <p:spPr>
            <a:xfrm>
              <a:off x="2807494" y="2609255"/>
              <a:ext cx="1849041" cy="345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ABBB8A2-6BFC-88ED-CB2C-262387C8BA84}"/>
                </a:ext>
              </a:extLst>
            </p:cNvPr>
            <p:cNvCxnSpPr>
              <a:cxnSpLocks/>
              <a:stCxn id="11" idx="7"/>
              <a:endCxn id="9" idx="3"/>
            </p:cNvCxnSpPr>
            <p:nvPr/>
          </p:nvCxnSpPr>
          <p:spPr>
            <a:xfrm flipV="1">
              <a:off x="3676247" y="2768805"/>
              <a:ext cx="1036259" cy="115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15">
              <a:extLst>
                <a:ext uri="{FF2B5EF4-FFF2-40B4-BE49-F238E27FC236}">
                  <a16:creationId xmlns:a16="http://schemas.microsoft.com/office/drawing/2014/main" id="{60FA5055-E67A-86FB-FAC0-ADEF11D13D4B}"/>
                </a:ext>
              </a:extLst>
            </p:cNvPr>
            <p:cNvSpPr txBox="1"/>
            <p:nvPr/>
          </p:nvSpPr>
          <p:spPr>
            <a:xfrm>
              <a:off x="2013382" y="2435196"/>
              <a:ext cx="401542" cy="330860"/>
            </a:xfrm>
            <a:prstGeom prst="rect">
              <a:avLst/>
            </a:prstGeom>
            <a:noFill/>
          </p:spPr>
          <p:txBody>
            <a:bodyPr wrap="square" lIns="68580" tIns="34290" rIns="68580" bIns="34290" rtlCol="0">
              <a:spAutoFit/>
            </a:bodyPr>
            <a:lstStyle/>
            <a:p>
              <a:pPr algn="ctr"/>
              <a:r>
                <a:rPr lang="en-US" altLang="zh-CN" sz="1700" b="1" dirty="0">
                  <a:solidFill>
                    <a:srgbClr val="FF0000"/>
                  </a:solidFill>
                  <a:cs typeface="+mn-ea"/>
                  <a:sym typeface="+mn-lt"/>
                </a:rPr>
                <a:t>Tx</a:t>
              </a:r>
            </a:p>
          </p:txBody>
        </p:sp>
        <p:sp>
          <p:nvSpPr>
            <p:cNvPr id="23" name="文本框 15">
              <a:extLst>
                <a:ext uri="{FF2B5EF4-FFF2-40B4-BE49-F238E27FC236}">
                  <a16:creationId xmlns:a16="http://schemas.microsoft.com/office/drawing/2014/main" id="{C0986C3A-B833-2EF8-00A3-201FDB41CBD0}"/>
                </a:ext>
              </a:extLst>
            </p:cNvPr>
            <p:cNvSpPr txBox="1"/>
            <p:nvPr/>
          </p:nvSpPr>
          <p:spPr>
            <a:xfrm>
              <a:off x="4639288" y="2820591"/>
              <a:ext cx="416683" cy="330860"/>
            </a:xfrm>
            <a:prstGeom prst="rect">
              <a:avLst/>
            </a:prstGeom>
            <a:noFill/>
          </p:spPr>
          <p:txBody>
            <a:bodyPr wrap="square" lIns="68580" tIns="34290" rIns="68580" bIns="34290" rtlCol="0">
              <a:spAutoFit/>
            </a:bodyPr>
            <a:lstStyle/>
            <a:p>
              <a:pPr algn="ctr"/>
              <a:r>
                <a:rPr lang="en-US" altLang="zh-CN" sz="1700" b="1" dirty="0">
                  <a:solidFill>
                    <a:srgbClr val="FF0000"/>
                  </a:solidFill>
                  <a:cs typeface="+mn-ea"/>
                  <a:sym typeface="+mn-lt"/>
                </a:rPr>
                <a:t>Rx</a:t>
              </a:r>
            </a:p>
          </p:txBody>
        </p:sp>
      </p:grpSp>
    </p:spTree>
    <p:extLst>
      <p:ext uri="{BB962C8B-B14F-4D97-AF65-F5344CB8AC3E}">
        <p14:creationId xmlns:p14="http://schemas.microsoft.com/office/powerpoint/2010/main" val="351271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Pre-recorded data recovery</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29</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A4E2465C-CEC4-5C50-847C-AD6DF6AA62DE}"/>
              </a:ext>
            </a:extLst>
          </p:cNvPr>
          <p:cNvPicPr>
            <a:picLocks noChangeAspect="1"/>
          </p:cNvPicPr>
          <p:nvPr/>
        </p:nvPicPr>
        <p:blipFill>
          <a:blip r:embed="rId2"/>
          <a:stretch>
            <a:fillRect/>
          </a:stretch>
        </p:blipFill>
        <p:spPr>
          <a:xfrm>
            <a:off x="4885715" y="951750"/>
            <a:ext cx="4258285" cy="3240000"/>
          </a:xfrm>
          <a:prstGeom prst="rect">
            <a:avLst/>
          </a:prstGeom>
        </p:spPr>
      </p:pic>
      <p:pic>
        <p:nvPicPr>
          <p:cNvPr id="17" name="图片 16">
            <a:extLst>
              <a:ext uri="{FF2B5EF4-FFF2-40B4-BE49-F238E27FC236}">
                <a16:creationId xmlns:a16="http://schemas.microsoft.com/office/drawing/2014/main" id="{5AECB47C-E148-2F21-2F4E-D7724AC82A34}"/>
              </a:ext>
            </a:extLst>
          </p:cNvPr>
          <p:cNvPicPr>
            <a:picLocks noChangeAspect="1"/>
          </p:cNvPicPr>
          <p:nvPr/>
        </p:nvPicPr>
        <p:blipFill>
          <a:blip r:embed="rId3"/>
          <a:stretch>
            <a:fillRect/>
          </a:stretch>
        </p:blipFill>
        <p:spPr>
          <a:xfrm>
            <a:off x="862381" y="957767"/>
            <a:ext cx="3228008" cy="170894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9" name="文本框 15">
            <a:extLst>
              <a:ext uri="{FF2B5EF4-FFF2-40B4-BE49-F238E27FC236}">
                <a16:creationId xmlns:a16="http://schemas.microsoft.com/office/drawing/2014/main" id="{17708787-BC91-B737-E226-F0D7B20CD11D}"/>
              </a:ext>
            </a:extLst>
          </p:cNvPr>
          <p:cNvSpPr txBox="1"/>
          <p:nvPr/>
        </p:nvSpPr>
        <p:spPr>
          <a:xfrm>
            <a:off x="612706" y="2932707"/>
            <a:ext cx="3727357" cy="330860"/>
          </a:xfrm>
          <a:prstGeom prst="rect">
            <a:avLst/>
          </a:prstGeom>
          <a:noFill/>
        </p:spPr>
        <p:txBody>
          <a:bodyPr wrap="square" lIns="68580" tIns="34290" rIns="68580" bIns="34290" rtlCol="0">
            <a:spAutoFit/>
          </a:bodyPr>
          <a:lstStyle/>
          <a:p>
            <a:pPr algn="ctr"/>
            <a:r>
              <a:rPr lang="en-US" altLang="zh-CN" sz="1700" dirty="0">
                <a:solidFill>
                  <a:srgbClr val="1B4367"/>
                </a:solidFill>
                <a:cs typeface="+mn-ea"/>
                <a:sym typeface="+mn-lt"/>
              </a:rPr>
              <a:t>Backward spatial smoothing (BSS)</a:t>
            </a:r>
          </a:p>
        </p:txBody>
      </p:sp>
      <p:sp>
        <p:nvSpPr>
          <p:cNvPr id="4" name="页脚占位符 3">
            <a:extLst>
              <a:ext uri="{FF2B5EF4-FFF2-40B4-BE49-F238E27FC236}">
                <a16:creationId xmlns:a16="http://schemas.microsoft.com/office/drawing/2014/main" id="{80F6F021-1B25-1492-886B-000B95F66876}"/>
              </a:ext>
            </a:extLst>
          </p:cNvPr>
          <p:cNvSpPr txBox="1">
            <a:spLocks/>
          </p:cNvSpPr>
          <p:nvPr/>
        </p:nvSpPr>
        <p:spPr>
          <a:xfrm>
            <a:off x="2409620" y="4341093"/>
            <a:ext cx="4324760"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100" dirty="0">
                <a:solidFill>
                  <a:schemeClr val="tx1">
                    <a:tint val="75000"/>
                  </a:schemeClr>
                </a:solidFill>
              </a:rPr>
              <a:t>https://blog.csdn.net/qq_36583373/article/details/109382579</a:t>
            </a:r>
          </a:p>
        </p:txBody>
      </p:sp>
      <p:sp>
        <p:nvSpPr>
          <p:cNvPr id="6" name="文本框 15">
            <a:extLst>
              <a:ext uri="{FF2B5EF4-FFF2-40B4-BE49-F238E27FC236}">
                <a16:creationId xmlns:a16="http://schemas.microsoft.com/office/drawing/2014/main" id="{F523044E-BAE9-60D5-80B3-E770DE96F3C5}"/>
              </a:ext>
            </a:extLst>
          </p:cNvPr>
          <p:cNvSpPr txBox="1"/>
          <p:nvPr/>
        </p:nvSpPr>
        <p:spPr>
          <a:xfrm>
            <a:off x="67056" y="3773332"/>
            <a:ext cx="4818659" cy="415435"/>
          </a:xfrm>
          <a:prstGeom prst="rect">
            <a:avLst/>
          </a:prstGeom>
          <a:noFill/>
        </p:spPr>
        <p:txBody>
          <a:bodyPr wrap="square" lIns="68580" tIns="34290" rIns="68580" bIns="34290" rtlCol="0">
            <a:spAutoFit/>
          </a:bodyPr>
          <a:lstStyle/>
          <a:p>
            <a:pPr>
              <a:lnSpc>
                <a:spcPct val="150000"/>
              </a:lnSpc>
            </a:pPr>
            <a:r>
              <a:rPr lang="en-US" altLang="zh-CN" sz="1700" dirty="0">
                <a:solidFill>
                  <a:srgbClr val="1B4367"/>
                </a:solidFill>
                <a:cs typeface="+mn-ea"/>
                <a:sym typeface="+mn-lt"/>
              </a:rPr>
              <a:t>Better resolution of multiple coherent signals</a:t>
            </a:r>
          </a:p>
        </p:txBody>
      </p:sp>
      <p:sp>
        <p:nvSpPr>
          <p:cNvPr id="8" name="箭头: 右 7">
            <a:extLst>
              <a:ext uri="{FF2B5EF4-FFF2-40B4-BE49-F238E27FC236}">
                <a16:creationId xmlns:a16="http://schemas.microsoft.com/office/drawing/2014/main" id="{0E614A8B-F22B-79FF-FB40-95D5E36273BD}"/>
              </a:ext>
            </a:extLst>
          </p:cNvPr>
          <p:cNvSpPr/>
          <p:nvPr/>
        </p:nvSpPr>
        <p:spPr>
          <a:xfrm rot="5400000">
            <a:off x="2268666" y="3350568"/>
            <a:ext cx="415435" cy="3357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630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9"/>
                                        </p:tgtEl>
                                      </p:cBhvr>
                                    </p:animEffect>
                                  </p:childTnLst>
                                </p:cTn>
                              </p:par>
                            </p:childTnLst>
                          </p:cTn>
                        </p:par>
                        <p:par>
                          <p:cTn id="20" fill="hold">
                            <p:stCondLst>
                              <p:cond delay="35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6"/>
                                        </p:tgtEl>
                                        <p:attrNameLst>
                                          <p:attrName>ppt_y</p:attrName>
                                        </p:attrNameLst>
                                      </p:cBhvr>
                                      <p:tavLst>
                                        <p:tav tm="0">
                                          <p:val>
                                            <p:strVal val="#ppt_y"/>
                                          </p:val>
                                        </p:tav>
                                        <p:tav tm="100000">
                                          <p:val>
                                            <p:strVal val="#ppt_y"/>
                                          </p:val>
                                        </p:tav>
                                      </p:tavLst>
                                    </p:anim>
                                    <p:anim calcmode="lin" valueType="num">
                                      <p:cBhvr>
                                        <p:cTn id="2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Introduction </a:t>
            </a:r>
            <a:endParaRPr lang="zh-CN" altLang="en-US"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3" name="页脚占位符 3">
            <a:extLst>
              <a:ext uri="{FF2B5EF4-FFF2-40B4-BE49-F238E27FC236}">
                <a16:creationId xmlns:a16="http://schemas.microsoft.com/office/drawing/2014/main" id="{49A0A063-C794-3661-C2D1-B8A83FE4243E}"/>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4" name="灯片编号占位符 4">
            <a:extLst>
              <a:ext uri="{FF2B5EF4-FFF2-40B4-BE49-F238E27FC236}">
                <a16:creationId xmlns:a16="http://schemas.microsoft.com/office/drawing/2014/main" id="{91AF7C4C-F9E9-B3A4-355E-0E5F8B185C8D}"/>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3</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Data processing</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30</a:t>
            </a:fld>
            <a:endParaRPr lang="zh-CN" altLang="en-US" sz="1200" dirty="0">
              <a:solidFill>
                <a:schemeClr val="tx1">
                  <a:tint val="75000"/>
                </a:schemeClr>
              </a:solidFill>
            </a:endParaRPr>
          </a:p>
        </p:txBody>
      </p:sp>
      <p:sp>
        <p:nvSpPr>
          <p:cNvPr id="4" name="文本框 15">
            <a:extLst>
              <a:ext uri="{FF2B5EF4-FFF2-40B4-BE49-F238E27FC236}">
                <a16:creationId xmlns:a16="http://schemas.microsoft.com/office/drawing/2014/main" id="{EFBB3DCC-9E21-CD69-6E72-ED771BB18E6C}"/>
              </a:ext>
            </a:extLst>
          </p:cNvPr>
          <p:cNvSpPr txBox="1"/>
          <p:nvPr/>
        </p:nvSpPr>
        <p:spPr>
          <a:xfrm>
            <a:off x="3642566" y="4047719"/>
            <a:ext cx="1858867" cy="330860"/>
          </a:xfrm>
          <a:prstGeom prst="rect">
            <a:avLst/>
          </a:prstGeom>
          <a:noFill/>
        </p:spPr>
        <p:txBody>
          <a:bodyPr wrap="square" lIns="68580" tIns="34290" rIns="68580" bIns="34290" rtlCol="0">
            <a:spAutoFit/>
          </a:bodyPr>
          <a:lstStyle/>
          <a:p>
            <a:pPr algn="ctr"/>
            <a:r>
              <a:rPr lang="en-US" altLang="zh-CN" sz="1700" dirty="0">
                <a:solidFill>
                  <a:srgbClr val="1B4367"/>
                </a:solidFill>
                <a:cs typeface="+mn-ea"/>
                <a:sym typeface="+mn-lt"/>
              </a:rPr>
              <a:t>VNC Viewer</a:t>
            </a:r>
          </a:p>
        </p:txBody>
      </p:sp>
      <p:pic>
        <p:nvPicPr>
          <p:cNvPr id="6" name="图片 5">
            <a:extLst>
              <a:ext uri="{FF2B5EF4-FFF2-40B4-BE49-F238E27FC236}">
                <a16:creationId xmlns:a16="http://schemas.microsoft.com/office/drawing/2014/main" id="{1D935DA1-478E-B572-EED4-CB9CDC4E8C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85" y="1139035"/>
            <a:ext cx="4803396" cy="2520000"/>
          </a:xfrm>
          <a:prstGeom prst="rect">
            <a:avLst/>
          </a:prstGeom>
        </p:spPr>
      </p:pic>
      <p:pic>
        <p:nvPicPr>
          <p:cNvPr id="9" name="图片 8">
            <a:extLst>
              <a:ext uri="{FF2B5EF4-FFF2-40B4-BE49-F238E27FC236}">
                <a16:creationId xmlns:a16="http://schemas.microsoft.com/office/drawing/2014/main" id="{21A456F4-A597-1FD9-7696-7EE7B2452A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443" y="1139035"/>
            <a:ext cx="3868572" cy="2520000"/>
          </a:xfrm>
          <a:prstGeom prst="rect">
            <a:avLst/>
          </a:prstGeom>
        </p:spPr>
      </p:pic>
      <p:sp>
        <p:nvSpPr>
          <p:cNvPr id="10" name="矩形 9">
            <a:extLst>
              <a:ext uri="{FF2B5EF4-FFF2-40B4-BE49-F238E27FC236}">
                <a16:creationId xmlns:a16="http://schemas.microsoft.com/office/drawing/2014/main" id="{4E6FD2C9-ADAB-B3B0-5AA7-261ACCAAF700}"/>
              </a:ext>
            </a:extLst>
          </p:cNvPr>
          <p:cNvSpPr/>
          <p:nvPr/>
        </p:nvSpPr>
        <p:spPr>
          <a:xfrm>
            <a:off x="3325416" y="1957388"/>
            <a:ext cx="953690" cy="1071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ECFF94BC-C533-B541-01EB-CD882E19FE71}"/>
              </a:ext>
            </a:extLst>
          </p:cNvPr>
          <p:cNvSpPr/>
          <p:nvPr/>
        </p:nvSpPr>
        <p:spPr>
          <a:xfrm>
            <a:off x="6018609" y="2110977"/>
            <a:ext cx="628650" cy="5464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A92595C2-3EF3-10EF-1D4F-627E9577DAEE}"/>
              </a:ext>
            </a:extLst>
          </p:cNvPr>
          <p:cNvSpPr/>
          <p:nvPr/>
        </p:nvSpPr>
        <p:spPr>
          <a:xfrm>
            <a:off x="5133845" y="3114675"/>
            <a:ext cx="552580" cy="2120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8051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3223151" cy="515526"/>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Data processing</a:t>
            </a:r>
          </a:p>
        </p:txBody>
      </p:sp>
      <p:sp>
        <p:nvSpPr>
          <p:cNvPr id="3" name="页脚占位符 3">
            <a:extLst>
              <a:ext uri="{FF2B5EF4-FFF2-40B4-BE49-F238E27FC236}">
                <a16:creationId xmlns:a16="http://schemas.microsoft.com/office/drawing/2014/main" id="{4CFEC8C7-A36B-A61B-860D-E204212F25C2}"/>
              </a:ext>
            </a:extLst>
          </p:cNvPr>
          <p:cNvSpPr txBox="1">
            <a:spLocks/>
          </p:cNvSpPr>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a:extLst>
              <a:ext uri="{FF2B5EF4-FFF2-40B4-BE49-F238E27FC236}">
                <a16:creationId xmlns:a16="http://schemas.microsoft.com/office/drawing/2014/main" id="{C9E5BB57-FF9B-6CED-DF2B-4A1199AF0E0C}"/>
              </a:ext>
            </a:extLst>
          </p:cNvPr>
          <p:cNvSpPr txBox="1">
            <a:spLocks/>
          </p:cNvSpPr>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pPr algn="r"/>
              <a:t>31</a:t>
            </a:fld>
            <a:endParaRPr lang="zh-CN" altLang="en-US" sz="1200" dirty="0">
              <a:solidFill>
                <a:schemeClr val="tx1">
                  <a:tint val="75000"/>
                </a:schemeClr>
              </a:solidFill>
            </a:endParaRPr>
          </a:p>
        </p:txBody>
      </p:sp>
      <p:pic>
        <p:nvPicPr>
          <p:cNvPr id="5" name="图片 4">
            <a:extLst>
              <a:ext uri="{FF2B5EF4-FFF2-40B4-BE49-F238E27FC236}">
                <a16:creationId xmlns:a16="http://schemas.microsoft.com/office/drawing/2014/main" id="{9CA83C7D-A755-3BDE-5951-58B258F75C9C}"/>
              </a:ext>
            </a:extLst>
          </p:cNvPr>
          <p:cNvPicPr>
            <a:picLocks noChangeAspect="1"/>
          </p:cNvPicPr>
          <p:nvPr/>
        </p:nvPicPr>
        <p:blipFill>
          <a:blip r:embed="rId2"/>
          <a:stretch>
            <a:fillRect/>
          </a:stretch>
        </p:blipFill>
        <p:spPr>
          <a:xfrm>
            <a:off x="554370" y="1001820"/>
            <a:ext cx="1707301" cy="1338965"/>
          </a:xfrm>
          <a:prstGeom prst="rect">
            <a:avLst/>
          </a:prstGeom>
        </p:spPr>
      </p:pic>
      <p:pic>
        <p:nvPicPr>
          <p:cNvPr id="8" name="图片 7">
            <a:extLst>
              <a:ext uri="{FF2B5EF4-FFF2-40B4-BE49-F238E27FC236}">
                <a16:creationId xmlns:a16="http://schemas.microsoft.com/office/drawing/2014/main" id="{B5B53921-C032-2BB0-096A-7D1529438E9A}"/>
              </a:ext>
            </a:extLst>
          </p:cNvPr>
          <p:cNvPicPr>
            <a:picLocks noChangeAspect="1"/>
          </p:cNvPicPr>
          <p:nvPr/>
        </p:nvPicPr>
        <p:blipFill>
          <a:blip r:embed="rId3"/>
          <a:stretch>
            <a:fillRect/>
          </a:stretch>
        </p:blipFill>
        <p:spPr>
          <a:xfrm>
            <a:off x="3106856" y="1523923"/>
            <a:ext cx="852922" cy="288000"/>
          </a:xfrm>
          <a:prstGeom prst="rect">
            <a:avLst/>
          </a:prstGeom>
        </p:spPr>
      </p:pic>
      <p:pic>
        <p:nvPicPr>
          <p:cNvPr id="11" name="图片 10">
            <a:extLst>
              <a:ext uri="{FF2B5EF4-FFF2-40B4-BE49-F238E27FC236}">
                <a16:creationId xmlns:a16="http://schemas.microsoft.com/office/drawing/2014/main" id="{C16435E2-4E16-B814-5D0D-E3BEC0D814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1864" b="1361"/>
          <a:stretch/>
        </p:blipFill>
        <p:spPr>
          <a:xfrm>
            <a:off x="4804964" y="176247"/>
            <a:ext cx="4288968" cy="2846785"/>
          </a:xfrm>
          <a:prstGeom prst="rect">
            <a:avLst/>
          </a:prstGeom>
        </p:spPr>
      </p:pic>
      <p:pic>
        <p:nvPicPr>
          <p:cNvPr id="13" name="图片 12">
            <a:extLst>
              <a:ext uri="{FF2B5EF4-FFF2-40B4-BE49-F238E27FC236}">
                <a16:creationId xmlns:a16="http://schemas.microsoft.com/office/drawing/2014/main" id="{33DA840B-441A-8184-E233-74933E716C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19" y="3647113"/>
            <a:ext cx="1800225" cy="694026"/>
          </a:xfrm>
          <a:prstGeom prst="rect">
            <a:avLst/>
          </a:prstGeom>
        </p:spPr>
      </p:pic>
      <p:pic>
        <p:nvPicPr>
          <p:cNvPr id="15" name="图片 14">
            <a:extLst>
              <a:ext uri="{FF2B5EF4-FFF2-40B4-BE49-F238E27FC236}">
                <a16:creationId xmlns:a16="http://schemas.microsoft.com/office/drawing/2014/main" id="{E1856394-A474-0592-DB8C-BCF4DB8E3EE9}"/>
              </a:ext>
            </a:extLst>
          </p:cNvPr>
          <p:cNvPicPr>
            <a:picLocks noChangeAspect="1"/>
          </p:cNvPicPr>
          <p:nvPr/>
        </p:nvPicPr>
        <p:blipFill>
          <a:blip r:embed="rId6"/>
          <a:stretch>
            <a:fillRect/>
          </a:stretch>
        </p:blipFill>
        <p:spPr>
          <a:xfrm>
            <a:off x="3325052" y="3814126"/>
            <a:ext cx="1234284" cy="360000"/>
          </a:xfrm>
          <a:prstGeom prst="rect">
            <a:avLst/>
          </a:prstGeom>
        </p:spPr>
      </p:pic>
      <p:sp>
        <p:nvSpPr>
          <p:cNvPr id="16" name="箭头: 右 15">
            <a:extLst>
              <a:ext uri="{FF2B5EF4-FFF2-40B4-BE49-F238E27FC236}">
                <a16:creationId xmlns:a16="http://schemas.microsoft.com/office/drawing/2014/main" id="{46BAE5C0-24A2-9517-7DA9-287AB20DD5EE}"/>
              </a:ext>
            </a:extLst>
          </p:cNvPr>
          <p:cNvSpPr/>
          <p:nvPr/>
        </p:nvSpPr>
        <p:spPr>
          <a:xfrm>
            <a:off x="2418159" y="1523923"/>
            <a:ext cx="532210" cy="28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右 16">
            <a:extLst>
              <a:ext uri="{FF2B5EF4-FFF2-40B4-BE49-F238E27FC236}">
                <a16:creationId xmlns:a16="http://schemas.microsoft.com/office/drawing/2014/main" id="{91D91169-8E82-DE45-58AE-307E2EB19CE3}"/>
              </a:ext>
            </a:extLst>
          </p:cNvPr>
          <p:cNvSpPr/>
          <p:nvPr/>
        </p:nvSpPr>
        <p:spPr>
          <a:xfrm>
            <a:off x="4116266" y="1523923"/>
            <a:ext cx="532210" cy="28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箭头: 右 17">
            <a:extLst>
              <a:ext uri="{FF2B5EF4-FFF2-40B4-BE49-F238E27FC236}">
                <a16:creationId xmlns:a16="http://schemas.microsoft.com/office/drawing/2014/main" id="{3193446C-AB5C-CC11-4EE8-5F4DFBBBF5DD}"/>
              </a:ext>
            </a:extLst>
          </p:cNvPr>
          <p:cNvSpPr/>
          <p:nvPr/>
        </p:nvSpPr>
        <p:spPr>
          <a:xfrm rot="5400000">
            <a:off x="6032026" y="3188545"/>
            <a:ext cx="532210" cy="28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箭头: 右 18">
            <a:extLst>
              <a:ext uri="{FF2B5EF4-FFF2-40B4-BE49-F238E27FC236}">
                <a16:creationId xmlns:a16="http://schemas.microsoft.com/office/drawing/2014/main" id="{0826BB1C-2CE2-CC44-1D03-565674D4CEBF}"/>
              </a:ext>
            </a:extLst>
          </p:cNvPr>
          <p:cNvSpPr/>
          <p:nvPr/>
        </p:nvSpPr>
        <p:spPr>
          <a:xfrm rot="10800000">
            <a:off x="4712573" y="3850126"/>
            <a:ext cx="532210" cy="28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ACB070BB-1CEE-703B-ADA1-ABE8EA2670CD}"/>
              </a:ext>
            </a:extLst>
          </p:cNvPr>
          <p:cNvPicPr>
            <a:picLocks noChangeAspect="1"/>
          </p:cNvPicPr>
          <p:nvPr/>
        </p:nvPicPr>
        <p:blipFill>
          <a:blip r:embed="rId7"/>
          <a:stretch>
            <a:fillRect/>
          </a:stretch>
        </p:blipFill>
        <p:spPr>
          <a:xfrm>
            <a:off x="554370" y="3868126"/>
            <a:ext cx="1931999" cy="252000"/>
          </a:xfrm>
          <a:prstGeom prst="rect">
            <a:avLst/>
          </a:prstGeom>
        </p:spPr>
      </p:pic>
      <p:sp>
        <p:nvSpPr>
          <p:cNvPr id="22" name="箭头: 右 21">
            <a:extLst>
              <a:ext uri="{FF2B5EF4-FFF2-40B4-BE49-F238E27FC236}">
                <a16:creationId xmlns:a16="http://schemas.microsoft.com/office/drawing/2014/main" id="{DB6DE752-9AD4-87D1-B365-C7423CF72A4D}"/>
              </a:ext>
            </a:extLst>
          </p:cNvPr>
          <p:cNvSpPr/>
          <p:nvPr/>
        </p:nvSpPr>
        <p:spPr>
          <a:xfrm rot="10800000">
            <a:off x="2639606" y="3850126"/>
            <a:ext cx="532210" cy="28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082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55" y="176530"/>
            <a:ext cx="6426835"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MATLAB simulation results</a:t>
            </a:r>
            <a:r>
              <a:rPr lang="en-US" altLang="zh-CN" sz="1700" b="1" u="sng" dirty="0">
                <a:solidFill>
                  <a:srgbClr val="1B4367"/>
                </a:solidFill>
                <a:cs typeface="+mn-ea"/>
                <a:sym typeface="+mn-ea"/>
              </a:rPr>
              <a:t> -</a:t>
            </a:r>
            <a:r>
              <a:rPr lang="zh-CN" altLang="en-US" sz="1700" b="1" u="sng" dirty="0">
                <a:solidFill>
                  <a:srgbClr val="1B4367"/>
                </a:solidFill>
                <a:cs typeface="+mn-ea"/>
                <a:sym typeface="+mn-ea"/>
              </a:rPr>
              <a:t> </a:t>
            </a:r>
            <a:r>
              <a:rPr lang="en-US" altLang="zh-CN" sz="1700" b="1" u="sng" dirty="0">
                <a:solidFill>
                  <a:srgbClr val="1B4367"/>
                </a:solidFill>
                <a:cs typeface="+mn-ea"/>
                <a:sym typeface="+mn-ea"/>
              </a:rPr>
              <a:t>Original music algorithm</a:t>
            </a: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32</a:t>
            </a:fld>
            <a:endParaRPr lang="zh-CN" altLang="en-US" sz="1200" dirty="0">
              <a:solidFill>
                <a:schemeClr val="tx1">
                  <a:tint val="75000"/>
                </a:schemeClr>
              </a:solidFill>
            </a:endParaRPr>
          </a:p>
        </p:txBody>
      </p:sp>
      <p:pic>
        <p:nvPicPr>
          <p:cNvPr id="4" name="图片 1"/>
          <p:cNvPicPr>
            <a:picLocks noChangeAspect="1"/>
          </p:cNvPicPr>
          <p:nvPr>
            <p:custDataLst>
              <p:tags r:id="rId1"/>
            </p:custDataLst>
          </p:nvPr>
        </p:nvPicPr>
        <p:blipFill>
          <a:blip r:embed="rId5"/>
          <a:stretch>
            <a:fillRect/>
          </a:stretch>
        </p:blipFill>
        <p:spPr>
          <a:xfrm>
            <a:off x="344170" y="1234440"/>
            <a:ext cx="4050665" cy="2216785"/>
          </a:xfrm>
          <a:prstGeom prst="rect">
            <a:avLst/>
          </a:prstGeom>
          <a:noFill/>
          <a:ln>
            <a:noFill/>
          </a:ln>
        </p:spPr>
      </p:pic>
      <p:sp>
        <p:nvSpPr>
          <p:cNvPr id="5" name="文本框 4"/>
          <p:cNvSpPr txBox="1"/>
          <p:nvPr/>
        </p:nvSpPr>
        <p:spPr>
          <a:xfrm>
            <a:off x="1474470" y="3626485"/>
            <a:ext cx="2144395" cy="306705"/>
          </a:xfrm>
          <a:prstGeom prst="rect">
            <a:avLst/>
          </a:prstGeom>
          <a:noFill/>
        </p:spPr>
        <p:txBody>
          <a:bodyPr wrap="square" rtlCol="0">
            <a:spAutoFit/>
          </a:bodyPr>
          <a:lstStyle/>
          <a:p>
            <a:r>
              <a:rPr lang="zh-CN" altLang="en-US"/>
              <a:t>Incoherent signals </a:t>
            </a:r>
          </a:p>
        </p:txBody>
      </p:sp>
      <p:pic>
        <p:nvPicPr>
          <p:cNvPr id="6" name="图片 2"/>
          <p:cNvPicPr>
            <a:picLocks noChangeAspect="1"/>
          </p:cNvPicPr>
          <p:nvPr>
            <p:custDataLst>
              <p:tags r:id="rId2"/>
            </p:custDataLst>
          </p:nvPr>
        </p:nvPicPr>
        <p:blipFill>
          <a:blip r:embed="rId6"/>
          <a:stretch>
            <a:fillRect/>
          </a:stretch>
        </p:blipFill>
        <p:spPr>
          <a:xfrm>
            <a:off x="4866640" y="1234440"/>
            <a:ext cx="4049395" cy="2217420"/>
          </a:xfrm>
          <a:prstGeom prst="rect">
            <a:avLst/>
          </a:prstGeom>
          <a:noFill/>
          <a:ln>
            <a:noFill/>
          </a:ln>
        </p:spPr>
      </p:pic>
      <p:sp>
        <p:nvSpPr>
          <p:cNvPr id="8" name="文本框 7"/>
          <p:cNvSpPr txBox="1"/>
          <p:nvPr>
            <p:custDataLst>
              <p:tags r:id="rId3"/>
            </p:custDataLst>
          </p:nvPr>
        </p:nvSpPr>
        <p:spPr>
          <a:xfrm>
            <a:off x="5965825" y="3671570"/>
            <a:ext cx="2144395" cy="306705"/>
          </a:xfrm>
          <a:prstGeom prst="rect">
            <a:avLst/>
          </a:prstGeom>
          <a:noFill/>
        </p:spPr>
        <p:txBody>
          <a:bodyPr wrap="square" rtlCol="0">
            <a:spAutoFit/>
          </a:bodyPr>
          <a:lstStyle/>
          <a:p>
            <a:r>
              <a:rPr lang="en-US" altLang="zh-CN"/>
              <a:t>C</a:t>
            </a:r>
            <a:r>
              <a:rPr lang="zh-CN" altLang="en-US"/>
              <a:t>oherent signals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55" y="176530"/>
            <a:ext cx="7874635"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MATLAB simulation results</a:t>
            </a:r>
            <a:r>
              <a:rPr lang="en-US" altLang="zh-CN" sz="1700" b="1" u="sng" dirty="0">
                <a:solidFill>
                  <a:srgbClr val="1B4367"/>
                </a:solidFill>
                <a:cs typeface="+mn-ea"/>
                <a:sym typeface="+mn-ea"/>
              </a:rPr>
              <a:t> -</a:t>
            </a:r>
            <a:r>
              <a:rPr lang="zh-CN" altLang="en-US" sz="1700" b="1" u="sng" dirty="0">
                <a:solidFill>
                  <a:srgbClr val="1B4367"/>
                </a:solidFill>
                <a:cs typeface="+mn-ea"/>
                <a:sym typeface="+mn-ea"/>
              </a:rPr>
              <a:t> </a:t>
            </a:r>
            <a:r>
              <a:rPr lang="en-US" altLang="zh-CN" sz="1700" b="1" u="sng" dirty="0">
                <a:solidFill>
                  <a:srgbClr val="1B4367"/>
                </a:solidFill>
                <a:cs typeface="+mn-ea"/>
                <a:sym typeface="+mn-ea"/>
              </a:rPr>
              <a:t>smoothing algorithm</a:t>
            </a: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33</a:t>
            </a:fld>
            <a:endParaRPr lang="zh-CN" altLang="en-US" sz="1200" dirty="0">
              <a:solidFill>
                <a:schemeClr val="tx1">
                  <a:tint val="75000"/>
                </a:schemeClr>
              </a:solidFill>
            </a:endParaRPr>
          </a:p>
        </p:txBody>
      </p:sp>
      <p:sp>
        <p:nvSpPr>
          <p:cNvPr id="5" name="文本框 4"/>
          <p:cNvSpPr txBox="1"/>
          <p:nvPr/>
        </p:nvSpPr>
        <p:spPr>
          <a:xfrm>
            <a:off x="1474470" y="3742690"/>
            <a:ext cx="2144395" cy="306705"/>
          </a:xfrm>
          <a:prstGeom prst="rect">
            <a:avLst/>
          </a:prstGeom>
          <a:noFill/>
        </p:spPr>
        <p:txBody>
          <a:bodyPr wrap="square" rtlCol="0">
            <a:spAutoFit/>
          </a:bodyPr>
          <a:lstStyle/>
          <a:p>
            <a:r>
              <a:rPr lang="zh-CN" altLang="en-US"/>
              <a:t>Forward spatial </a:t>
            </a:r>
          </a:p>
        </p:txBody>
      </p:sp>
      <p:sp>
        <p:nvSpPr>
          <p:cNvPr id="8" name="文本框 7"/>
          <p:cNvSpPr txBox="1"/>
          <p:nvPr>
            <p:custDataLst>
              <p:tags r:id="rId1"/>
            </p:custDataLst>
          </p:nvPr>
        </p:nvSpPr>
        <p:spPr>
          <a:xfrm>
            <a:off x="5965825" y="3671570"/>
            <a:ext cx="2144395" cy="306705"/>
          </a:xfrm>
          <a:prstGeom prst="rect">
            <a:avLst/>
          </a:prstGeom>
          <a:noFill/>
        </p:spPr>
        <p:txBody>
          <a:bodyPr wrap="square" rtlCol="0">
            <a:spAutoFit/>
          </a:bodyPr>
          <a:lstStyle/>
          <a:p>
            <a:r>
              <a:rPr lang="en-US"/>
              <a:t>Back</a:t>
            </a:r>
            <a:r>
              <a:t>ward spatial s</a:t>
            </a:r>
          </a:p>
        </p:txBody>
      </p:sp>
      <p:pic>
        <p:nvPicPr>
          <p:cNvPr id="9" name="图片 3"/>
          <p:cNvPicPr>
            <a:picLocks noChangeAspect="1"/>
          </p:cNvPicPr>
          <p:nvPr>
            <p:custDataLst>
              <p:tags r:id="rId2"/>
            </p:custDataLst>
          </p:nvPr>
        </p:nvPicPr>
        <p:blipFill>
          <a:blip r:embed="rId5"/>
          <a:stretch>
            <a:fillRect/>
          </a:stretch>
        </p:blipFill>
        <p:spPr>
          <a:xfrm>
            <a:off x="212725" y="1342390"/>
            <a:ext cx="4180840" cy="2259965"/>
          </a:xfrm>
          <a:prstGeom prst="rect">
            <a:avLst/>
          </a:prstGeom>
          <a:noFill/>
          <a:ln>
            <a:noFill/>
          </a:ln>
        </p:spPr>
      </p:pic>
      <p:pic>
        <p:nvPicPr>
          <p:cNvPr id="10" name="图片 4"/>
          <p:cNvPicPr>
            <a:picLocks noChangeAspect="1"/>
          </p:cNvPicPr>
          <p:nvPr>
            <p:custDataLst>
              <p:tags r:id="rId3"/>
            </p:custDataLst>
          </p:nvPr>
        </p:nvPicPr>
        <p:blipFill>
          <a:blip r:embed="rId6"/>
          <a:stretch>
            <a:fillRect/>
          </a:stretch>
        </p:blipFill>
        <p:spPr>
          <a:xfrm>
            <a:off x="4786630" y="1342390"/>
            <a:ext cx="4123690" cy="220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01665" y="57502"/>
            <a:ext cx="3223151"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DOA Estimation</a:t>
            </a:r>
            <a:endParaRPr lang="en-US" altLang="zh-CN" sz="1700" b="1" u="sng" dirty="0">
              <a:solidFill>
                <a:srgbClr val="1B4367"/>
              </a:solidFill>
              <a:cs typeface="+mn-ea"/>
              <a:sym typeface="+mn-lt"/>
            </a:endParaRP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34</a:t>
            </a:fld>
            <a:endParaRPr lang="zh-CN" altLang="en-US" sz="1200" dirty="0">
              <a:solidFill>
                <a:schemeClr val="tx1">
                  <a:tint val="75000"/>
                </a:schemeClr>
              </a:solidFill>
            </a:endParaRPr>
          </a:p>
        </p:txBody>
      </p:sp>
      <p:pic>
        <p:nvPicPr>
          <p:cNvPr id="854598624" name="图片 2" descr="人们在房间里&#10;&#10;中度可信度描述已自动生成"/>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l="11353" t="50000" r="14315" b="9695"/>
          <a:stretch>
            <a:fillRect/>
          </a:stretch>
        </p:blipFill>
        <p:spPr>
          <a:xfrm>
            <a:off x="554355" y="3274060"/>
            <a:ext cx="3769995" cy="1533525"/>
          </a:xfrm>
          <a:prstGeom prst="rect">
            <a:avLst/>
          </a:prstGeom>
          <a:noFill/>
          <a:ln>
            <a:noFill/>
          </a:ln>
        </p:spPr>
      </p:pic>
      <p:sp>
        <p:nvSpPr>
          <p:cNvPr id="4" name="文本框 3"/>
          <p:cNvSpPr txBox="1"/>
          <p:nvPr/>
        </p:nvSpPr>
        <p:spPr>
          <a:xfrm>
            <a:off x="688975" y="572135"/>
            <a:ext cx="7952740" cy="749935"/>
          </a:xfrm>
          <a:prstGeom prst="rect">
            <a:avLst/>
          </a:prstGeom>
          <a:noFill/>
        </p:spPr>
        <p:txBody>
          <a:bodyPr wrap="square" rtlCol="0">
            <a:noAutofit/>
          </a:bodyPr>
          <a:lstStyle/>
          <a:p>
            <a:r>
              <a:rPr lang="zh-CN" altLang="en-US"/>
              <a:t>Our first experiment was to simply place the receiving antenna array element opposite the USRP. </a:t>
            </a:r>
          </a:p>
        </p:txBody>
      </p:sp>
      <p:pic>
        <p:nvPicPr>
          <p:cNvPr id="6" name="图片 5" descr="W_F){4}EVQ@ZI`P6`RDJ`RM"/>
          <p:cNvPicPr>
            <a:picLocks noChangeAspect="1"/>
          </p:cNvPicPr>
          <p:nvPr>
            <p:custDataLst>
              <p:tags r:id="rId2"/>
            </p:custDataLst>
          </p:nvPr>
        </p:nvPicPr>
        <p:blipFill>
          <a:blip r:embed="rId7"/>
          <a:stretch>
            <a:fillRect/>
          </a:stretch>
        </p:blipFill>
        <p:spPr>
          <a:xfrm>
            <a:off x="1760220" y="894080"/>
            <a:ext cx="2480310" cy="2219960"/>
          </a:xfrm>
          <a:prstGeom prst="rect">
            <a:avLst/>
          </a:prstGeom>
        </p:spPr>
      </p:pic>
      <p:pic>
        <p:nvPicPr>
          <p:cNvPr id="11" name="图片 10" descr="passiveFB_0"/>
          <p:cNvPicPr>
            <a:picLocks noChangeAspect="1"/>
          </p:cNvPicPr>
          <p:nvPr>
            <p:custDataLst>
              <p:tags r:id="rId3"/>
            </p:custDataLst>
          </p:nvPr>
        </p:nvPicPr>
        <p:blipFill>
          <a:blip r:embed="rId8"/>
          <a:stretch>
            <a:fillRect/>
          </a:stretch>
        </p:blipFill>
        <p:spPr>
          <a:xfrm>
            <a:off x="5155565" y="894080"/>
            <a:ext cx="2449830" cy="2379980"/>
          </a:xfrm>
          <a:prstGeom prst="rect">
            <a:avLst/>
          </a:prstGeom>
        </p:spPr>
      </p:pic>
      <p:sp>
        <p:nvSpPr>
          <p:cNvPr id="8" name="文本框 7"/>
          <p:cNvSpPr txBox="1"/>
          <p:nvPr>
            <p:custDataLst>
              <p:tags r:id="rId4"/>
            </p:custDataLst>
          </p:nvPr>
        </p:nvSpPr>
        <p:spPr>
          <a:xfrm>
            <a:off x="4831080" y="3517900"/>
            <a:ext cx="3895090" cy="1625600"/>
          </a:xfrm>
          <a:prstGeom prst="rect">
            <a:avLst/>
          </a:prstGeom>
          <a:noFill/>
        </p:spPr>
        <p:txBody>
          <a:bodyPr wrap="square" rtlCol="0">
            <a:noAutofit/>
          </a:bodyPr>
          <a:lstStyle/>
          <a:p>
            <a:r>
              <a:rPr lang="en-US" altLang="zh-CN"/>
              <a:t>T</a:t>
            </a:r>
            <a:r>
              <a:rPr lang="zh-CN" altLang="en-US"/>
              <a:t>he signal transmitted by USRP is oriented in all directions</a:t>
            </a:r>
            <a:r>
              <a:rPr lang="en-US" altLang="zh-CN"/>
              <a:t>, m</a:t>
            </a:r>
            <a:r>
              <a:rPr lang="zh-CN" altLang="en-US"/>
              <a:t>aybe some signals in the opposite direction are cancelled, but more signals still enter the receiver.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01665" y="57502"/>
            <a:ext cx="3223151"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DOA Estimation</a:t>
            </a:r>
            <a:endParaRPr lang="en-US" altLang="zh-CN" sz="1700" b="1" u="sng" dirty="0">
              <a:solidFill>
                <a:srgbClr val="1B4367"/>
              </a:solidFill>
              <a:cs typeface="+mn-ea"/>
              <a:sym typeface="+mn-lt"/>
            </a:endParaRP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35</a:t>
            </a:fld>
            <a:endParaRPr lang="zh-CN" altLang="en-US" sz="1200" dirty="0">
              <a:solidFill>
                <a:schemeClr val="tx1">
                  <a:tint val="75000"/>
                </a:schemeClr>
              </a:solidFill>
            </a:endParaRPr>
          </a:p>
        </p:txBody>
      </p:sp>
      <p:sp>
        <p:nvSpPr>
          <p:cNvPr id="4" name="文本框 3"/>
          <p:cNvSpPr txBox="1"/>
          <p:nvPr/>
        </p:nvSpPr>
        <p:spPr>
          <a:xfrm>
            <a:off x="648335" y="572135"/>
            <a:ext cx="7952740" cy="749935"/>
          </a:xfrm>
          <a:prstGeom prst="rect">
            <a:avLst/>
          </a:prstGeom>
          <a:noFill/>
        </p:spPr>
        <p:txBody>
          <a:bodyPr wrap="square" rtlCol="0">
            <a:noAutofit/>
          </a:bodyPr>
          <a:lstStyle/>
          <a:p>
            <a:r>
              <a:rPr lang="en-US" altLang="zh-CN"/>
              <a:t>We added reflective surfaces on both sides to block part of the scattered signal </a:t>
            </a:r>
          </a:p>
        </p:txBody>
      </p:sp>
      <p:sp>
        <p:nvSpPr>
          <p:cNvPr id="8" name="文本框 7"/>
          <p:cNvSpPr txBox="1"/>
          <p:nvPr>
            <p:custDataLst>
              <p:tags r:id="rId1"/>
            </p:custDataLst>
          </p:nvPr>
        </p:nvSpPr>
        <p:spPr>
          <a:xfrm>
            <a:off x="4216400" y="3620135"/>
            <a:ext cx="4318000" cy="1625600"/>
          </a:xfrm>
          <a:prstGeom prst="rect">
            <a:avLst/>
          </a:prstGeom>
          <a:noFill/>
        </p:spPr>
        <p:txBody>
          <a:bodyPr wrap="square" rtlCol="0">
            <a:noAutofit/>
          </a:bodyPr>
          <a:lstStyle/>
          <a:p>
            <a:r>
              <a:rPr lang="en-US"/>
              <a:t>T</a:t>
            </a:r>
            <a:r>
              <a:t>he number of peak angle detected is less than the first experiment</a:t>
            </a:r>
          </a:p>
          <a:p>
            <a:r>
              <a:t>The range of peak angles detected is larger than in the first experiment</a:t>
            </a:r>
          </a:p>
        </p:txBody>
      </p:sp>
      <p:pic>
        <p:nvPicPr>
          <p:cNvPr id="694803091" name="图片 3" descr="图片包含 人, 女人, 室内, 桌子&#10;&#10;描述已自动生成"/>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a:xfrm>
            <a:off x="614680" y="1505585"/>
            <a:ext cx="2997200" cy="2248535"/>
          </a:xfrm>
          <a:prstGeom prst="rect">
            <a:avLst/>
          </a:prstGeom>
          <a:noFill/>
          <a:ln>
            <a:noFill/>
          </a:ln>
        </p:spPr>
      </p:pic>
      <p:pic>
        <p:nvPicPr>
          <p:cNvPr id="5" name="图片 4" descr="]GI%GQ1V6)R4LFVOK04XNYN"/>
          <p:cNvPicPr>
            <a:picLocks noChangeAspect="1"/>
          </p:cNvPicPr>
          <p:nvPr>
            <p:custDataLst>
              <p:tags r:id="rId3"/>
            </p:custDataLst>
          </p:nvPr>
        </p:nvPicPr>
        <p:blipFill>
          <a:blip r:embed="rId6"/>
          <a:stretch>
            <a:fillRect/>
          </a:stretch>
        </p:blipFill>
        <p:spPr>
          <a:xfrm>
            <a:off x="4620260" y="1034415"/>
            <a:ext cx="2813050" cy="2517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01665" y="57502"/>
            <a:ext cx="3223151"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DOA Estimation</a:t>
            </a:r>
            <a:endParaRPr lang="en-US" altLang="zh-CN" sz="1700" b="1" u="sng" dirty="0">
              <a:solidFill>
                <a:srgbClr val="1B4367"/>
              </a:solidFill>
              <a:cs typeface="+mn-ea"/>
              <a:sym typeface="+mn-lt"/>
            </a:endParaRP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36</a:t>
            </a:fld>
            <a:endParaRPr lang="zh-CN" altLang="en-US" sz="1200" dirty="0">
              <a:solidFill>
                <a:schemeClr val="tx1">
                  <a:tint val="75000"/>
                </a:schemeClr>
              </a:solidFill>
            </a:endParaRPr>
          </a:p>
        </p:txBody>
      </p:sp>
      <p:sp>
        <p:nvSpPr>
          <p:cNvPr id="4" name="文本框 3"/>
          <p:cNvSpPr txBox="1"/>
          <p:nvPr/>
        </p:nvSpPr>
        <p:spPr>
          <a:xfrm>
            <a:off x="648335" y="572135"/>
            <a:ext cx="7952740" cy="749935"/>
          </a:xfrm>
          <a:prstGeom prst="rect">
            <a:avLst/>
          </a:prstGeom>
          <a:noFill/>
        </p:spPr>
        <p:txBody>
          <a:bodyPr wrap="square" rtlCol="0">
            <a:noAutofit/>
          </a:bodyPr>
          <a:lstStyle/>
          <a:p>
            <a:r>
              <a:rPr lang="en-US" altLang="zh-CN"/>
              <a:t>Since we didn't find a spacious open space, we couldn't isolate the reflection of surrounding objects. So we looked for a set of data measured in an open field online and processed it.  </a:t>
            </a:r>
          </a:p>
        </p:txBody>
      </p:sp>
      <p:pic>
        <p:nvPicPr>
          <p:cNvPr id="10" name="图片 9"/>
          <p:cNvPicPr>
            <a:picLocks noChangeAspect="1"/>
          </p:cNvPicPr>
          <p:nvPr>
            <p:custDataLst>
              <p:tags r:id="rId1"/>
            </p:custDataLst>
          </p:nvPr>
        </p:nvPicPr>
        <p:blipFill>
          <a:blip r:embed="rId3"/>
          <a:stretch>
            <a:fillRect/>
          </a:stretch>
        </p:blipFill>
        <p:spPr>
          <a:xfrm>
            <a:off x="2666365" y="1380490"/>
            <a:ext cx="3387725" cy="3015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01665" y="57502"/>
            <a:ext cx="3223151"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zh-CN" altLang="en-US" sz="1700" b="1" u="sng" dirty="0">
                <a:solidFill>
                  <a:srgbClr val="1B4367"/>
                </a:solidFill>
                <a:cs typeface="+mn-ea"/>
                <a:sym typeface="+mn-ea"/>
              </a:rPr>
              <a:t>Doppler frequency bias</a:t>
            </a:r>
          </a:p>
        </p:txBody>
      </p:sp>
      <p:sp>
        <p:nvSpPr>
          <p:cNvPr id="3"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7"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37</a:t>
            </a:fld>
            <a:endParaRPr lang="zh-CN" altLang="en-US" sz="1200" dirty="0">
              <a:solidFill>
                <a:schemeClr val="tx1">
                  <a:tint val="75000"/>
                </a:schemeClr>
              </a:solidFill>
            </a:endParaRPr>
          </a:p>
        </p:txBody>
      </p:sp>
      <p:sp>
        <p:nvSpPr>
          <p:cNvPr id="4" name="文本框 3"/>
          <p:cNvSpPr txBox="1"/>
          <p:nvPr/>
        </p:nvSpPr>
        <p:spPr>
          <a:xfrm>
            <a:off x="648335" y="572135"/>
            <a:ext cx="7952740" cy="749935"/>
          </a:xfrm>
          <a:prstGeom prst="rect">
            <a:avLst/>
          </a:prstGeom>
          <a:noFill/>
        </p:spPr>
        <p:txBody>
          <a:bodyPr wrap="square" rtlCol="0">
            <a:noAutofit/>
          </a:bodyPr>
          <a:lstStyle/>
          <a:p>
            <a:r>
              <a:rPr lang="en-US" altLang="zh-CN"/>
              <a:t>Since we didn't find a spacious open space, we couldn't isolate the reflection of surrounding objects. So we looked for a set of data measured in an open field online and processed it.  </a:t>
            </a:r>
          </a:p>
        </p:txBody>
      </p:sp>
      <p:pic>
        <p:nvPicPr>
          <p:cNvPr id="102" name="图片 101"/>
          <p:cNvPicPr/>
          <p:nvPr/>
        </p:nvPicPr>
        <p:blipFill>
          <a:blip r:embed="rId3"/>
          <a:srcRect l="8305" t="9444" r="14308" b="15761"/>
          <a:stretch>
            <a:fillRect/>
          </a:stretch>
        </p:blipFill>
        <p:spPr>
          <a:xfrm>
            <a:off x="440690" y="1722120"/>
            <a:ext cx="4183380" cy="2263140"/>
          </a:xfrm>
          <a:prstGeom prst="rect">
            <a:avLst/>
          </a:prstGeom>
          <a:noFill/>
          <a:ln w="9525">
            <a:noFill/>
          </a:ln>
        </p:spPr>
      </p:pic>
      <p:pic>
        <p:nvPicPr>
          <p:cNvPr id="8" name="图片 7"/>
          <p:cNvPicPr>
            <a:picLocks noChangeAspect="1"/>
          </p:cNvPicPr>
          <p:nvPr>
            <p:custDataLst>
              <p:tags r:id="rId1"/>
            </p:custDataLst>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5397500" y="1510030"/>
            <a:ext cx="2680335" cy="2687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764450" y="1071722"/>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1899012" y="2629427"/>
            <a:ext cx="5345975"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Conclusions</a:t>
            </a:r>
          </a:p>
        </p:txBody>
      </p:sp>
      <p:sp>
        <p:nvSpPr>
          <p:cNvPr id="105" name="文本框 11"/>
          <p:cNvSpPr txBox="1"/>
          <p:nvPr/>
        </p:nvSpPr>
        <p:spPr>
          <a:xfrm>
            <a:off x="3648017"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4" name="页脚占位符 3">
            <a:extLst>
              <a:ext uri="{FF2B5EF4-FFF2-40B4-BE49-F238E27FC236}">
                <a16:creationId xmlns:a16="http://schemas.microsoft.com/office/drawing/2014/main" id="{3231FC2A-E221-B8AC-42E8-16B222F23A6F}"/>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a:extLst>
              <a:ext uri="{FF2B5EF4-FFF2-40B4-BE49-F238E27FC236}">
                <a16:creationId xmlns:a16="http://schemas.microsoft.com/office/drawing/2014/main" id="{01E644AA-FBE5-61E8-4C0E-D11AD5813B95}"/>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38</a:t>
            </a:fld>
            <a:endParaRPr lang="zh-CN" altLang="en-US" sz="1200" dirty="0"/>
          </a:p>
        </p:txBody>
      </p:sp>
    </p:spTree>
    <p:extLst>
      <p:ext uri="{BB962C8B-B14F-4D97-AF65-F5344CB8AC3E}">
        <p14:creationId xmlns:p14="http://schemas.microsoft.com/office/powerpoint/2010/main" val="4206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2223033"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Summary</a:t>
            </a:r>
            <a:endParaRPr lang="zh-CN" altLang="en-US" sz="1700" b="1" u="sng" dirty="0">
              <a:solidFill>
                <a:srgbClr val="1B4367"/>
              </a:solidFill>
              <a:cs typeface="+mn-ea"/>
              <a:sym typeface="+mn-lt"/>
            </a:endParaRPr>
          </a:p>
        </p:txBody>
      </p:sp>
      <p:sp>
        <p:nvSpPr>
          <p:cNvPr id="3" name="文本框 15"/>
          <p:cNvSpPr txBox="1"/>
          <p:nvPr/>
        </p:nvSpPr>
        <p:spPr>
          <a:xfrm>
            <a:off x="554370" y="794381"/>
            <a:ext cx="7960980" cy="1503104"/>
          </a:xfrm>
          <a:prstGeom prst="rect">
            <a:avLst/>
          </a:prstGeom>
          <a:noFill/>
        </p:spPr>
        <p:txBody>
          <a:bodyPr wrap="square" lIns="68580" tIns="34290" rIns="68580" bIns="34290" rtlCol="0">
            <a:spAutoFit/>
          </a:bodyPr>
          <a:lstStyle/>
          <a:p>
            <a:pPr>
              <a:lnSpc>
                <a:spcPct val="150000"/>
              </a:lnSpc>
            </a:pPr>
            <a:r>
              <a:rPr lang="en-US" altLang="zh-CN" sz="1600" b="1" dirty="0">
                <a:solidFill>
                  <a:srgbClr val="1B4367"/>
                </a:solidFill>
                <a:cs typeface="+mn-ea"/>
                <a:sym typeface="+mn-lt"/>
              </a:rPr>
              <a:t>Basic task</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Understand DOA algorithms and hardware capabilities</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Simulation implementation of the music algorithm</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Use SDR to receive measurement position information</a:t>
            </a:r>
          </a:p>
        </p:txBody>
      </p:sp>
      <p:sp>
        <p:nvSpPr>
          <p:cNvPr id="7" name="文本框 15"/>
          <p:cNvSpPr txBox="1"/>
          <p:nvPr/>
        </p:nvSpPr>
        <p:spPr>
          <a:xfrm>
            <a:off x="554370" y="2571750"/>
            <a:ext cx="7960980" cy="1133772"/>
          </a:xfrm>
          <a:prstGeom prst="rect">
            <a:avLst/>
          </a:prstGeom>
          <a:noFill/>
        </p:spPr>
        <p:txBody>
          <a:bodyPr wrap="square" lIns="68580" tIns="34290" rIns="68580" bIns="34290" rtlCol="0">
            <a:spAutoFit/>
          </a:bodyPr>
          <a:lstStyle/>
          <a:p>
            <a:pPr indent="0">
              <a:lnSpc>
                <a:spcPct val="150000"/>
              </a:lnSpc>
              <a:buFont typeface="Arial" panose="020B0604020202020204" pitchFamily="34" charset="0"/>
              <a:buNone/>
            </a:pPr>
            <a:r>
              <a:rPr lang="en-US" altLang="zh-CN" sz="1600" b="1" dirty="0">
                <a:solidFill>
                  <a:srgbClr val="1B4367"/>
                </a:solidFill>
                <a:cs typeface="+mn-ea"/>
                <a:sym typeface="+mn-lt"/>
              </a:rPr>
              <a:t>Exploration</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Pre-recorded data recovery and analysis</a:t>
            </a: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Exploration of the Doppler shift</a:t>
            </a:r>
          </a:p>
        </p:txBody>
      </p:sp>
      <p:sp>
        <p:nvSpPr>
          <p:cNvPr id="6"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8"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39</a:t>
            </a:fld>
            <a:endParaRPr lang="zh-CN" altLang="en-US" sz="1200" dirty="0">
              <a:solidFill>
                <a:schemeClr val="tx1">
                  <a:tint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gtEl>
                                      </p:cBhvr>
                                    </p:animEffect>
                                  </p:childTnLst>
                                </p:cTn>
                              </p:par>
                            </p:childTnLst>
                          </p:cTn>
                        </p:par>
                        <p:par>
                          <p:cTn id="20" fill="hold">
                            <p:stCondLst>
                              <p:cond delay="84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矩形 179">
            <a:extLst>
              <a:ext uri="{FF2B5EF4-FFF2-40B4-BE49-F238E27FC236}">
                <a16:creationId xmlns:a16="http://schemas.microsoft.com/office/drawing/2014/main" id="{1947D500-B60E-CB4F-4484-1E9B82341F1D}"/>
              </a:ext>
            </a:extLst>
          </p:cNvPr>
          <p:cNvSpPr/>
          <p:nvPr/>
        </p:nvSpPr>
        <p:spPr>
          <a:xfrm>
            <a:off x="965898" y="3984452"/>
            <a:ext cx="1896139" cy="4711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A66E686-1883-AE94-830A-9C91656A7127}"/>
              </a:ext>
            </a:extLst>
          </p:cNvPr>
          <p:cNvSpPr>
            <a:spLocks noGrp="1"/>
          </p:cNvSpPr>
          <p:nvPr>
            <p:ph type="title"/>
          </p:nvPr>
        </p:nvSpPr>
        <p:spPr/>
        <p:txBody>
          <a:bodyPr>
            <a:normAutofit/>
          </a:bodyPr>
          <a:lstStyle/>
          <a:p>
            <a:r>
              <a:rPr lang="en-US" altLang="zh-CN" sz="2000" dirty="0"/>
              <a:t>Introduction of DOA</a:t>
            </a:r>
            <a:endParaRPr lang="zh-CN" altLang="en-US" sz="2000" dirty="0"/>
          </a:p>
        </p:txBody>
      </p:sp>
      <p:grpSp>
        <p:nvGrpSpPr>
          <p:cNvPr id="3" name="işļí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B3AA8BB-6F98-9448-36B4-1FF24E949DAD}"/>
              </a:ext>
            </a:extLst>
          </p:cNvPr>
          <p:cNvGrpSpPr>
            <a:grpSpLocks noChangeAspect="1"/>
          </p:cNvGrpSpPr>
          <p:nvPr/>
        </p:nvGrpSpPr>
        <p:grpSpPr>
          <a:xfrm>
            <a:off x="1029941" y="1228721"/>
            <a:ext cx="7084117" cy="3640935"/>
            <a:chOff x="1373256" y="1208625"/>
            <a:chExt cx="9445473" cy="4854572"/>
          </a:xfrm>
        </p:grpSpPr>
        <p:grpSp>
          <p:nvGrpSpPr>
            <p:cNvPr id="4" name="íṣlîḍe">
              <a:extLst>
                <a:ext uri="{FF2B5EF4-FFF2-40B4-BE49-F238E27FC236}">
                  <a16:creationId xmlns:a16="http://schemas.microsoft.com/office/drawing/2014/main" id="{5DD353B8-6B73-D22E-D619-C4D3E1E5A38B}"/>
                </a:ext>
              </a:extLst>
            </p:cNvPr>
            <p:cNvGrpSpPr/>
            <p:nvPr/>
          </p:nvGrpSpPr>
          <p:grpSpPr>
            <a:xfrm>
              <a:off x="4980011" y="1208625"/>
              <a:ext cx="5838718" cy="4854572"/>
              <a:chOff x="4980011" y="1208625"/>
              <a:chExt cx="5838718" cy="4854572"/>
            </a:xfrm>
          </p:grpSpPr>
          <p:grpSp>
            <p:nvGrpSpPr>
              <p:cNvPr id="16" name="išḷíḋè">
                <a:extLst>
                  <a:ext uri="{FF2B5EF4-FFF2-40B4-BE49-F238E27FC236}">
                    <a16:creationId xmlns:a16="http://schemas.microsoft.com/office/drawing/2014/main" id="{AC79C61F-59A6-FB81-5BCC-21ADDB50B919}"/>
                  </a:ext>
                </a:extLst>
              </p:cNvPr>
              <p:cNvGrpSpPr/>
              <p:nvPr/>
            </p:nvGrpSpPr>
            <p:grpSpPr>
              <a:xfrm>
                <a:off x="4980011" y="1651517"/>
                <a:ext cx="2900261" cy="2258456"/>
                <a:chOff x="4814101" y="1314952"/>
                <a:chExt cx="3614505" cy="2814638"/>
              </a:xfrm>
              <a:solidFill>
                <a:schemeClr val="tx2">
                  <a:lumMod val="20000"/>
                  <a:lumOff val="80000"/>
                </a:schemeClr>
              </a:solidFill>
            </p:grpSpPr>
            <p:sp>
              <p:nvSpPr>
                <p:cNvPr id="158" name="iṡlîḓe">
                  <a:extLst>
                    <a:ext uri="{FF2B5EF4-FFF2-40B4-BE49-F238E27FC236}">
                      <a16:creationId xmlns:a16="http://schemas.microsoft.com/office/drawing/2014/main" id="{9556DC9C-5712-3239-3B1A-15B25FC9A7AE}"/>
                    </a:ext>
                  </a:extLst>
                </p:cNvPr>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anchor="ctr"/>
                <a:lstStyle/>
                <a:p>
                  <a:pPr algn="ctr"/>
                  <a:endParaRPr/>
                </a:p>
              </p:txBody>
            </p:sp>
            <p:sp>
              <p:nvSpPr>
                <p:cNvPr id="159" name="ïṩ1îḑé">
                  <a:extLst>
                    <a:ext uri="{FF2B5EF4-FFF2-40B4-BE49-F238E27FC236}">
                      <a16:creationId xmlns:a16="http://schemas.microsoft.com/office/drawing/2014/main" id="{BD1E9BD5-60D7-ADA0-8FE4-3B45A8EEA769}"/>
                    </a:ext>
                  </a:extLst>
                </p:cNvPr>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anchor="ctr"/>
                <a:lstStyle/>
                <a:p>
                  <a:pPr algn="ctr"/>
                  <a:endParaRPr/>
                </a:p>
              </p:txBody>
            </p:sp>
            <p:sp>
              <p:nvSpPr>
                <p:cNvPr id="160" name="islîḋè">
                  <a:extLst>
                    <a:ext uri="{FF2B5EF4-FFF2-40B4-BE49-F238E27FC236}">
                      <a16:creationId xmlns:a16="http://schemas.microsoft.com/office/drawing/2014/main" id="{A9A2C910-A4C1-1DA1-A820-B1C754E1EE9F}"/>
                    </a:ext>
                  </a:extLst>
                </p:cNvPr>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p:spPr>
              <p:txBody>
                <a:bodyPr anchor="ctr"/>
                <a:lstStyle/>
                <a:p>
                  <a:pPr algn="ctr"/>
                  <a:endParaRPr/>
                </a:p>
              </p:txBody>
            </p:sp>
            <p:sp>
              <p:nvSpPr>
                <p:cNvPr id="161" name="îṧḷîḋe">
                  <a:extLst>
                    <a:ext uri="{FF2B5EF4-FFF2-40B4-BE49-F238E27FC236}">
                      <a16:creationId xmlns:a16="http://schemas.microsoft.com/office/drawing/2014/main" id="{53F57112-EB01-2E20-963A-542003073DA3}"/>
                    </a:ext>
                  </a:extLst>
                </p:cNvPr>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grpFill/>
                <a:ln>
                  <a:noFill/>
                </a:ln>
              </p:spPr>
              <p:txBody>
                <a:bodyPr anchor="ctr"/>
                <a:lstStyle/>
                <a:p>
                  <a:pPr algn="ctr"/>
                  <a:endParaRPr/>
                </a:p>
              </p:txBody>
            </p:sp>
            <p:sp>
              <p:nvSpPr>
                <p:cNvPr id="162" name="iṡļïďe">
                  <a:extLst>
                    <a:ext uri="{FF2B5EF4-FFF2-40B4-BE49-F238E27FC236}">
                      <a16:creationId xmlns:a16="http://schemas.microsoft.com/office/drawing/2014/main" id="{A7AA632C-86EA-A9A4-4CBA-3822E5C8C12A}"/>
                    </a:ext>
                  </a:extLst>
                </p:cNvPr>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anchor="ctr"/>
                <a:lstStyle/>
                <a:p>
                  <a:pPr algn="ctr"/>
                  <a:endParaRPr/>
                </a:p>
              </p:txBody>
            </p:sp>
            <p:sp>
              <p:nvSpPr>
                <p:cNvPr id="163" name="iṧḻíḓê">
                  <a:extLst>
                    <a:ext uri="{FF2B5EF4-FFF2-40B4-BE49-F238E27FC236}">
                      <a16:creationId xmlns:a16="http://schemas.microsoft.com/office/drawing/2014/main" id="{405842FC-4259-86AB-F931-4CB19B6EF152}"/>
                    </a:ext>
                  </a:extLst>
                </p:cNvPr>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grpFill/>
                <a:ln>
                  <a:noFill/>
                </a:ln>
              </p:spPr>
              <p:txBody>
                <a:bodyPr anchor="ctr"/>
                <a:lstStyle/>
                <a:p>
                  <a:pPr algn="ctr"/>
                  <a:endParaRPr/>
                </a:p>
              </p:txBody>
            </p:sp>
            <p:sp>
              <p:nvSpPr>
                <p:cNvPr id="164" name="îṡlíḋê">
                  <a:extLst>
                    <a:ext uri="{FF2B5EF4-FFF2-40B4-BE49-F238E27FC236}">
                      <a16:creationId xmlns:a16="http://schemas.microsoft.com/office/drawing/2014/main" id="{99ED1FD3-D2F0-085B-2A7D-3FB611A72554}"/>
                    </a:ext>
                  </a:extLst>
                </p:cNvPr>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ṧḷíḍè">
                  <a:extLst>
                    <a:ext uri="{FF2B5EF4-FFF2-40B4-BE49-F238E27FC236}">
                      <a16:creationId xmlns:a16="http://schemas.microsoft.com/office/drawing/2014/main" id="{94A219FD-4D59-9DB2-5BE8-3D3ACAE304B2}"/>
                    </a:ext>
                  </a:extLst>
                </p:cNvPr>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ļiḍé">
                  <a:extLst>
                    <a:ext uri="{FF2B5EF4-FFF2-40B4-BE49-F238E27FC236}">
                      <a16:creationId xmlns:a16="http://schemas.microsoft.com/office/drawing/2014/main" id="{41C23954-7135-5041-2DD5-9D104F647591}"/>
                    </a:ext>
                  </a:extLst>
                </p:cNvPr>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ṧ1iḓê">
                  <a:extLst>
                    <a:ext uri="{FF2B5EF4-FFF2-40B4-BE49-F238E27FC236}">
                      <a16:creationId xmlns:a16="http://schemas.microsoft.com/office/drawing/2014/main" id="{4DF02389-3703-30C8-5439-DA54BD8D6131}"/>
                    </a:ext>
                  </a:extLst>
                </p:cNvPr>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slîḋè">
                  <a:extLst>
                    <a:ext uri="{FF2B5EF4-FFF2-40B4-BE49-F238E27FC236}">
                      <a16:creationId xmlns:a16="http://schemas.microsoft.com/office/drawing/2014/main" id="{CF94E82A-23F2-D6DF-C8B8-5C445E3C9A85}"/>
                    </a:ext>
                  </a:extLst>
                </p:cNvPr>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ṣ1ïďe">
                  <a:extLst>
                    <a:ext uri="{FF2B5EF4-FFF2-40B4-BE49-F238E27FC236}">
                      <a16:creationId xmlns:a16="http://schemas.microsoft.com/office/drawing/2014/main" id="{22DBE661-EBC4-1589-3564-406EC140BE3E}"/>
                    </a:ext>
                  </a:extLst>
                </p:cNvPr>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îṥḷiďê">
                  <a:extLst>
                    <a:ext uri="{FF2B5EF4-FFF2-40B4-BE49-F238E27FC236}">
                      <a16:creationId xmlns:a16="http://schemas.microsoft.com/office/drawing/2014/main" id="{85406288-2D65-CF0C-A818-DA063C1CF174}"/>
                    </a:ext>
                  </a:extLst>
                </p:cNvPr>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šḷíḑé">
                  <a:extLst>
                    <a:ext uri="{FF2B5EF4-FFF2-40B4-BE49-F238E27FC236}">
                      <a16:creationId xmlns:a16="http://schemas.microsoft.com/office/drawing/2014/main" id="{799A4870-3937-0FAA-F4BF-EF8A24D4B13C}"/>
                    </a:ext>
                  </a:extLst>
                </p:cNvPr>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anchor="ctr"/>
                <a:lstStyle/>
                <a:p>
                  <a:pPr algn="ctr"/>
                  <a:endParaRPr/>
                </a:p>
              </p:txBody>
            </p:sp>
            <p:sp>
              <p:nvSpPr>
                <p:cNvPr id="172" name="îşḻïḋe">
                  <a:extLst>
                    <a:ext uri="{FF2B5EF4-FFF2-40B4-BE49-F238E27FC236}">
                      <a16:creationId xmlns:a16="http://schemas.microsoft.com/office/drawing/2014/main" id="{1925CE08-5055-1027-4087-9B992E562B16}"/>
                    </a:ext>
                  </a:extLst>
                </p:cNvPr>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grpFill/>
                <a:ln>
                  <a:noFill/>
                </a:ln>
              </p:spPr>
              <p:txBody>
                <a:bodyPr anchor="ctr"/>
                <a:lstStyle/>
                <a:p>
                  <a:pPr algn="ctr"/>
                  <a:endParaRPr/>
                </a:p>
              </p:txBody>
            </p:sp>
            <p:sp>
              <p:nvSpPr>
                <p:cNvPr id="173" name="íṧlíḋe">
                  <a:extLst>
                    <a:ext uri="{FF2B5EF4-FFF2-40B4-BE49-F238E27FC236}">
                      <a16:creationId xmlns:a16="http://schemas.microsoft.com/office/drawing/2014/main" id="{4A93F37D-251F-2D12-E87B-BF3C41741DEB}"/>
                    </a:ext>
                  </a:extLst>
                </p:cNvPr>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anchor="ctr"/>
                <a:lstStyle/>
                <a:p>
                  <a:pPr algn="ctr"/>
                  <a:endParaRPr/>
                </a:p>
              </p:txBody>
            </p:sp>
            <p:sp>
              <p:nvSpPr>
                <p:cNvPr id="174" name="iśľiḓê">
                  <a:extLst>
                    <a:ext uri="{FF2B5EF4-FFF2-40B4-BE49-F238E27FC236}">
                      <a16:creationId xmlns:a16="http://schemas.microsoft.com/office/drawing/2014/main" id="{A6B5B988-6A9B-CD33-60E1-AE55E1B12C1F}"/>
                    </a:ext>
                  </a:extLst>
                </p:cNvPr>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grpFill/>
                <a:ln>
                  <a:noFill/>
                </a:ln>
              </p:spPr>
              <p:txBody>
                <a:bodyPr anchor="ctr"/>
                <a:lstStyle/>
                <a:p>
                  <a:pPr algn="ctr"/>
                  <a:endParaRPr/>
                </a:p>
              </p:txBody>
            </p:sp>
            <p:sp>
              <p:nvSpPr>
                <p:cNvPr id="175" name="íślíďê">
                  <a:extLst>
                    <a:ext uri="{FF2B5EF4-FFF2-40B4-BE49-F238E27FC236}">
                      <a16:creationId xmlns:a16="http://schemas.microsoft.com/office/drawing/2014/main" id="{38D63D3E-6C81-CFFD-DD7C-5C0E9577F150}"/>
                    </a:ext>
                  </a:extLst>
                </p:cNvPr>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grpFill/>
                <a:ln>
                  <a:noFill/>
                </a:ln>
              </p:spPr>
              <p:txBody>
                <a:bodyPr anchor="ctr"/>
                <a:lstStyle/>
                <a:p>
                  <a:pPr algn="ctr"/>
                  <a:endParaRPr/>
                </a:p>
              </p:txBody>
            </p:sp>
            <p:sp>
              <p:nvSpPr>
                <p:cNvPr id="176" name="ïšľïďé">
                  <a:extLst>
                    <a:ext uri="{FF2B5EF4-FFF2-40B4-BE49-F238E27FC236}">
                      <a16:creationId xmlns:a16="http://schemas.microsoft.com/office/drawing/2014/main" id="{884376AD-C80F-3C1E-B4CD-F73A16D1B3AB}"/>
                    </a:ext>
                  </a:extLst>
                </p:cNvPr>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anchor="ctr"/>
                <a:lstStyle/>
                <a:p>
                  <a:pPr algn="ctr"/>
                  <a:endParaRPr/>
                </a:p>
              </p:txBody>
            </p:sp>
            <p:sp>
              <p:nvSpPr>
                <p:cNvPr id="177" name="íšḻíḓê">
                  <a:extLst>
                    <a:ext uri="{FF2B5EF4-FFF2-40B4-BE49-F238E27FC236}">
                      <a16:creationId xmlns:a16="http://schemas.microsoft.com/office/drawing/2014/main" id="{4A8F654D-A53A-13F3-2816-E0662010A681}"/>
                    </a:ext>
                  </a:extLst>
                </p:cNvPr>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grpFill/>
                <a:ln>
                  <a:noFill/>
                </a:ln>
              </p:spPr>
              <p:txBody>
                <a:bodyPr anchor="ctr"/>
                <a:lstStyle/>
                <a:p>
                  <a:pPr algn="ctr"/>
                  <a:endParaRPr/>
                </a:p>
              </p:txBody>
            </p:sp>
          </p:grpSp>
          <p:grpSp>
            <p:nvGrpSpPr>
              <p:cNvPr id="17" name="i$liďe">
                <a:extLst>
                  <a:ext uri="{FF2B5EF4-FFF2-40B4-BE49-F238E27FC236}">
                    <a16:creationId xmlns:a16="http://schemas.microsoft.com/office/drawing/2014/main" id="{7E8FEA32-FCB3-F6E1-3256-E7DC1DE0A66A}"/>
                  </a:ext>
                </a:extLst>
              </p:cNvPr>
              <p:cNvGrpSpPr/>
              <p:nvPr/>
            </p:nvGrpSpPr>
            <p:grpSpPr>
              <a:xfrm>
                <a:off x="6628519" y="1208625"/>
                <a:ext cx="4190210" cy="4854572"/>
                <a:chOff x="6868614" y="762985"/>
                <a:chExt cx="5222153" cy="6050102"/>
              </a:xfrm>
              <a:solidFill>
                <a:schemeClr val="tx2"/>
              </a:solidFill>
            </p:grpSpPr>
            <p:sp>
              <p:nvSpPr>
                <p:cNvPr id="18" name="ísḷïḑè">
                  <a:extLst>
                    <a:ext uri="{FF2B5EF4-FFF2-40B4-BE49-F238E27FC236}">
                      <a16:creationId xmlns:a16="http://schemas.microsoft.com/office/drawing/2014/main" id="{F6173934-9B73-8B69-6581-68DB4C9B13EF}"/>
                    </a:ext>
                  </a:extLst>
                </p:cNvPr>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Sľïḑé">
                  <a:extLst>
                    <a:ext uri="{FF2B5EF4-FFF2-40B4-BE49-F238E27FC236}">
                      <a16:creationId xmlns:a16="http://schemas.microsoft.com/office/drawing/2014/main" id="{CCD44094-A3F7-76C9-2275-5DDF766383BA}"/>
                    </a:ext>
                  </a:extLst>
                </p:cNvPr>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ḷiďê">
                  <a:extLst>
                    <a:ext uri="{FF2B5EF4-FFF2-40B4-BE49-F238E27FC236}">
                      <a16:creationId xmlns:a16="http://schemas.microsoft.com/office/drawing/2014/main" id="{973C7577-322B-7CE3-5646-F45AA148993C}"/>
                    </a:ext>
                  </a:extLst>
                </p:cNvPr>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ṣḻîďe">
                  <a:extLst>
                    <a:ext uri="{FF2B5EF4-FFF2-40B4-BE49-F238E27FC236}">
                      <a16:creationId xmlns:a16="http://schemas.microsoft.com/office/drawing/2014/main" id="{A889EFF1-9F54-D380-4710-6A77829AB3A4}"/>
                    </a:ext>
                  </a:extLst>
                </p:cNvPr>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ŝlïḑè">
                  <a:extLst>
                    <a:ext uri="{FF2B5EF4-FFF2-40B4-BE49-F238E27FC236}">
                      <a16:creationId xmlns:a16="http://schemas.microsoft.com/office/drawing/2014/main" id="{95AC4DC6-3B86-ECC4-0158-0FD211AF8D66}"/>
                    </a:ext>
                  </a:extLst>
                </p:cNvPr>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ṣlíḍê">
                  <a:extLst>
                    <a:ext uri="{FF2B5EF4-FFF2-40B4-BE49-F238E27FC236}">
                      <a16:creationId xmlns:a16="http://schemas.microsoft.com/office/drawing/2014/main" id="{74BB45C0-C5D2-2B25-2B8F-386DEA6CEC2A}"/>
                    </a:ext>
                  </a:extLst>
                </p:cNvPr>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š1íḓé">
                  <a:extLst>
                    <a:ext uri="{FF2B5EF4-FFF2-40B4-BE49-F238E27FC236}">
                      <a16:creationId xmlns:a16="http://schemas.microsoft.com/office/drawing/2014/main" id="{BF87BE58-09C6-69EB-D0F8-044700CEB63F}"/>
                    </a:ext>
                  </a:extLst>
                </p:cNvPr>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ḻíde">
                  <a:extLst>
                    <a:ext uri="{FF2B5EF4-FFF2-40B4-BE49-F238E27FC236}">
                      <a16:creationId xmlns:a16="http://schemas.microsoft.com/office/drawing/2014/main" id="{53E8BA73-513A-15AD-672B-3226D2DE66B2}"/>
                    </a:ext>
                  </a:extLst>
                </p:cNvPr>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ṧḻïḍé">
                  <a:extLst>
                    <a:ext uri="{FF2B5EF4-FFF2-40B4-BE49-F238E27FC236}">
                      <a16:creationId xmlns:a16="http://schemas.microsoft.com/office/drawing/2014/main" id="{BC496FC1-9EF1-FF98-90D3-4ECEAAE7B3C0}"/>
                    </a:ext>
                  </a:extLst>
                </p:cNvPr>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ļiḋé">
                  <a:extLst>
                    <a:ext uri="{FF2B5EF4-FFF2-40B4-BE49-F238E27FC236}">
                      <a16:creationId xmlns:a16="http://schemas.microsoft.com/office/drawing/2014/main" id="{02730D43-A007-E7E8-DF3F-DABD202C28CA}"/>
                    </a:ext>
                  </a:extLst>
                </p:cNvPr>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ḷiďè">
                  <a:extLst>
                    <a:ext uri="{FF2B5EF4-FFF2-40B4-BE49-F238E27FC236}">
                      <a16:creationId xmlns:a16="http://schemas.microsoft.com/office/drawing/2014/main" id="{38FF47FC-2992-5847-32DE-3B43AF46FFA7}"/>
                    </a:ext>
                  </a:extLst>
                </p:cNvPr>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ṩľíḑé">
                  <a:extLst>
                    <a:ext uri="{FF2B5EF4-FFF2-40B4-BE49-F238E27FC236}">
                      <a16:creationId xmlns:a16="http://schemas.microsoft.com/office/drawing/2014/main" id="{88526BAE-948D-15D3-A19D-E505D548F871}"/>
                    </a:ext>
                  </a:extLst>
                </p:cNvPr>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ṡļîdé">
                  <a:extLst>
                    <a:ext uri="{FF2B5EF4-FFF2-40B4-BE49-F238E27FC236}">
                      <a16:creationId xmlns:a16="http://schemas.microsoft.com/office/drawing/2014/main" id="{0B548ECB-25CD-9F11-DA22-C4150FC03C8C}"/>
                    </a:ext>
                  </a:extLst>
                </p:cNvPr>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ṡľíḍê">
                  <a:extLst>
                    <a:ext uri="{FF2B5EF4-FFF2-40B4-BE49-F238E27FC236}">
                      <a16:creationId xmlns:a16="http://schemas.microsoft.com/office/drawing/2014/main" id="{C8FAD525-7B24-3DE4-301F-D67827512AA8}"/>
                    </a:ext>
                  </a:extLst>
                </p:cNvPr>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šliďê">
                  <a:extLst>
                    <a:ext uri="{FF2B5EF4-FFF2-40B4-BE49-F238E27FC236}">
                      <a16:creationId xmlns:a16="http://schemas.microsoft.com/office/drawing/2014/main" id="{692CBC33-672C-D830-712A-96CC4E56DBC6}"/>
                    </a:ext>
                  </a:extLst>
                </p:cNvPr>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ṣliḍê">
                  <a:extLst>
                    <a:ext uri="{FF2B5EF4-FFF2-40B4-BE49-F238E27FC236}">
                      <a16:creationId xmlns:a16="http://schemas.microsoft.com/office/drawing/2014/main" id="{2744D07B-2503-F8AE-8AA6-E7DC14C9337D}"/>
                    </a:ext>
                  </a:extLst>
                </p:cNvPr>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şḻïḑè">
                  <a:extLst>
                    <a:ext uri="{FF2B5EF4-FFF2-40B4-BE49-F238E27FC236}">
                      <a16:creationId xmlns:a16="http://schemas.microsoft.com/office/drawing/2014/main" id="{78FA4D4D-7D47-0A75-1AE3-8CC7B083F57B}"/>
                    </a:ext>
                  </a:extLst>
                </p:cNvPr>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ḑé">
                  <a:extLst>
                    <a:ext uri="{FF2B5EF4-FFF2-40B4-BE49-F238E27FC236}">
                      <a16:creationId xmlns:a16="http://schemas.microsoft.com/office/drawing/2014/main" id="{F9A0AD7A-D15D-D203-5902-7EFFC9FD5068}"/>
                    </a:ext>
                  </a:extLst>
                </p:cNvPr>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ṣ1ïḓè">
                  <a:extLst>
                    <a:ext uri="{FF2B5EF4-FFF2-40B4-BE49-F238E27FC236}">
                      <a16:creationId xmlns:a16="http://schemas.microsoft.com/office/drawing/2014/main" id="{9E03A2B8-40B8-E734-C110-751CBFB68344}"/>
                    </a:ext>
                  </a:extLst>
                </p:cNvPr>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ş1îḋê">
                  <a:extLst>
                    <a:ext uri="{FF2B5EF4-FFF2-40B4-BE49-F238E27FC236}">
                      <a16:creationId xmlns:a16="http://schemas.microsoft.com/office/drawing/2014/main" id="{37697D0A-427A-ED8D-1C43-9E7B5BF3A4AE}"/>
                    </a:ext>
                  </a:extLst>
                </p:cNvPr>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ś1ïḍe">
                  <a:extLst>
                    <a:ext uri="{FF2B5EF4-FFF2-40B4-BE49-F238E27FC236}">
                      <a16:creationId xmlns:a16="http://schemas.microsoft.com/office/drawing/2014/main" id="{92A1947C-AC3A-F48B-5FEC-7F319F6F5393}"/>
                    </a:ext>
                  </a:extLst>
                </p:cNvPr>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ş1iḓé">
                  <a:extLst>
                    <a:ext uri="{FF2B5EF4-FFF2-40B4-BE49-F238E27FC236}">
                      <a16:creationId xmlns:a16="http://schemas.microsoft.com/office/drawing/2014/main" id="{10517A27-4434-B962-C542-50C4FB6CFB27}"/>
                    </a:ext>
                  </a:extLst>
                </p:cNvPr>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1iḍê">
                  <a:extLst>
                    <a:ext uri="{FF2B5EF4-FFF2-40B4-BE49-F238E27FC236}">
                      <a16:creationId xmlns:a16="http://schemas.microsoft.com/office/drawing/2014/main" id="{4563BC76-1A54-1C05-5A4F-F68A47A43868}"/>
                    </a:ext>
                  </a:extLst>
                </p:cNvPr>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ľíḓé">
                  <a:extLst>
                    <a:ext uri="{FF2B5EF4-FFF2-40B4-BE49-F238E27FC236}">
                      <a16:creationId xmlns:a16="http://schemas.microsoft.com/office/drawing/2014/main" id="{294010EA-4E9B-08FB-7EDF-0F5B21B4F7D5}"/>
                    </a:ext>
                  </a:extLst>
                </p:cNvPr>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ṥḷïďê">
                  <a:extLst>
                    <a:ext uri="{FF2B5EF4-FFF2-40B4-BE49-F238E27FC236}">
                      <a16:creationId xmlns:a16="http://schemas.microsoft.com/office/drawing/2014/main" id="{EE2E74C9-0850-B675-9518-6F3FEE0A513B}"/>
                    </a:ext>
                  </a:extLst>
                </p:cNvPr>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šḷídê">
                  <a:extLst>
                    <a:ext uri="{FF2B5EF4-FFF2-40B4-BE49-F238E27FC236}">
                      <a16:creationId xmlns:a16="http://schemas.microsoft.com/office/drawing/2014/main" id="{5E0CC86C-5F95-FD9B-081F-0A24385F88CB}"/>
                    </a:ext>
                  </a:extLst>
                </p:cNvPr>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ḻïḑê">
                  <a:extLst>
                    <a:ext uri="{FF2B5EF4-FFF2-40B4-BE49-F238E27FC236}">
                      <a16:creationId xmlns:a16="http://schemas.microsoft.com/office/drawing/2014/main" id="{11ACB03E-D045-910B-E7D7-F6F0F0E5908E}"/>
                    </a:ext>
                  </a:extLst>
                </p:cNvPr>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sḷîḓê">
                  <a:extLst>
                    <a:ext uri="{FF2B5EF4-FFF2-40B4-BE49-F238E27FC236}">
                      <a16:creationId xmlns:a16="http://schemas.microsoft.com/office/drawing/2014/main" id="{C79E0380-E527-797E-9A58-AAAA1CC57AC9}"/>
                    </a:ext>
                  </a:extLst>
                </p:cNvPr>
                <p:cNvSpPr/>
                <p:nvPr/>
              </p:nvSpPr>
              <p:spPr bwMode="auto">
                <a:xfrm>
                  <a:off x="11096444" y="2135072"/>
                  <a:ext cx="172245" cy="197690"/>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ṥ1ïḑè">
                  <a:extLst>
                    <a:ext uri="{FF2B5EF4-FFF2-40B4-BE49-F238E27FC236}">
                      <a16:creationId xmlns:a16="http://schemas.microsoft.com/office/drawing/2014/main" id="{76CA5B88-3DDE-8C89-9B88-89F9F05587E8}"/>
                    </a:ext>
                  </a:extLst>
                </p:cNvPr>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ṣľiḋé">
                  <a:extLst>
                    <a:ext uri="{FF2B5EF4-FFF2-40B4-BE49-F238E27FC236}">
                      <a16:creationId xmlns:a16="http://schemas.microsoft.com/office/drawing/2014/main" id="{48FA9189-33A7-7152-E9BF-AD60F2DBC7F0}"/>
                    </a:ext>
                  </a:extLst>
                </p:cNvPr>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ṣ1îḍè">
                  <a:extLst>
                    <a:ext uri="{FF2B5EF4-FFF2-40B4-BE49-F238E27FC236}">
                      <a16:creationId xmlns:a16="http://schemas.microsoft.com/office/drawing/2014/main" id="{A805EB1D-FCA9-152B-03DE-0EB51203EDDB}"/>
                    </a:ext>
                  </a:extLst>
                </p:cNvPr>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ṣľíḍé">
                  <a:extLst>
                    <a:ext uri="{FF2B5EF4-FFF2-40B4-BE49-F238E27FC236}">
                      <a16:creationId xmlns:a16="http://schemas.microsoft.com/office/drawing/2014/main" id="{A3DC7900-5D36-3EFC-4C9D-67634447D548}"/>
                    </a:ext>
                  </a:extLst>
                </p:cNvPr>
                <p:cNvSpPr/>
                <p:nvPr/>
              </p:nvSpPr>
              <p:spPr bwMode="auto">
                <a:xfrm>
                  <a:off x="10818503" y="1526343"/>
                  <a:ext cx="191818" cy="207477"/>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ŝḻîḋé">
                  <a:extLst>
                    <a:ext uri="{FF2B5EF4-FFF2-40B4-BE49-F238E27FC236}">
                      <a16:creationId xmlns:a16="http://schemas.microsoft.com/office/drawing/2014/main" id="{0368A9DD-1A73-A262-43F4-72096772C5C7}"/>
                    </a:ext>
                  </a:extLst>
                </p:cNvPr>
                <p:cNvSpPr/>
                <p:nvPr/>
              </p:nvSpPr>
              <p:spPr bwMode="auto">
                <a:xfrm>
                  <a:off x="10575795" y="1424562"/>
                  <a:ext cx="203562" cy="207477"/>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ṧḷiḑê">
                  <a:extLst>
                    <a:ext uri="{FF2B5EF4-FFF2-40B4-BE49-F238E27FC236}">
                      <a16:creationId xmlns:a16="http://schemas.microsoft.com/office/drawing/2014/main" id="{ADA98194-4162-499E-3534-CCD7C5BAC842}"/>
                    </a:ext>
                  </a:extLst>
                </p:cNvPr>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Sḷiḍè">
                  <a:extLst>
                    <a:ext uri="{FF2B5EF4-FFF2-40B4-BE49-F238E27FC236}">
                      <a16:creationId xmlns:a16="http://schemas.microsoft.com/office/drawing/2014/main" id="{12EC0E10-B9BC-CAFD-2B8A-7069A4B5CE4A}"/>
                    </a:ext>
                  </a:extLst>
                </p:cNvPr>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ṡ1îḍe">
                  <a:extLst>
                    <a:ext uri="{FF2B5EF4-FFF2-40B4-BE49-F238E27FC236}">
                      <a16:creationId xmlns:a16="http://schemas.microsoft.com/office/drawing/2014/main" id="{60D269D0-DAC7-8E68-6657-9B7691FD8492}"/>
                    </a:ext>
                  </a:extLst>
                </p:cNvPr>
                <p:cNvSpPr/>
                <p:nvPr/>
              </p:nvSpPr>
              <p:spPr bwMode="auto">
                <a:xfrm>
                  <a:off x="10654088" y="1900192"/>
                  <a:ext cx="401253" cy="401252"/>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ŝḷîďé">
                  <a:extLst>
                    <a:ext uri="{FF2B5EF4-FFF2-40B4-BE49-F238E27FC236}">
                      <a16:creationId xmlns:a16="http://schemas.microsoft.com/office/drawing/2014/main" id="{40246778-BE07-3CFA-C290-93968FC265AF}"/>
                    </a:ext>
                  </a:extLst>
                </p:cNvPr>
                <p:cNvSpPr/>
                <p:nvPr/>
              </p:nvSpPr>
              <p:spPr bwMode="auto">
                <a:xfrm>
                  <a:off x="10577753" y="1690759"/>
                  <a:ext cx="189861" cy="187904"/>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šľîḑè">
                  <a:extLst>
                    <a:ext uri="{FF2B5EF4-FFF2-40B4-BE49-F238E27FC236}">
                      <a16:creationId xmlns:a16="http://schemas.microsoft.com/office/drawing/2014/main" id="{5A8A7F81-6CF9-131C-DE3C-988815A34366}"/>
                    </a:ext>
                  </a:extLst>
                </p:cNvPr>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š1iďè">
                  <a:extLst>
                    <a:ext uri="{FF2B5EF4-FFF2-40B4-BE49-F238E27FC236}">
                      <a16:creationId xmlns:a16="http://schemas.microsoft.com/office/drawing/2014/main" id="{B4C6F8D9-779B-047B-A25A-24C2FE70F6C8}"/>
                    </a:ext>
                  </a:extLst>
                </p:cNvPr>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ḻidé">
                  <a:extLst>
                    <a:ext uri="{FF2B5EF4-FFF2-40B4-BE49-F238E27FC236}">
                      <a16:creationId xmlns:a16="http://schemas.microsoft.com/office/drawing/2014/main" id="{C298198C-A146-E72B-926D-9F79FE5303CA}"/>
                    </a:ext>
                  </a:extLst>
                </p:cNvPr>
                <p:cNvSpPr/>
                <p:nvPr/>
              </p:nvSpPr>
              <p:spPr bwMode="auto">
                <a:xfrm>
                  <a:off x="10975090" y="4354682"/>
                  <a:ext cx="150715" cy="15267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şḻïďè">
                  <a:extLst>
                    <a:ext uri="{FF2B5EF4-FFF2-40B4-BE49-F238E27FC236}">
                      <a16:creationId xmlns:a16="http://schemas.microsoft.com/office/drawing/2014/main" id="{B936CFFD-6032-8770-D70E-F07C43AF984C}"/>
                    </a:ext>
                  </a:extLst>
                </p:cNvPr>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śļïḋè">
                  <a:extLst>
                    <a:ext uri="{FF2B5EF4-FFF2-40B4-BE49-F238E27FC236}">
                      <a16:creationId xmlns:a16="http://schemas.microsoft.com/office/drawing/2014/main" id="{30F4BE9F-CFEB-0D90-6A00-718890F3205F}"/>
                    </a:ext>
                  </a:extLst>
                </p:cNvPr>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ṩļîḑê">
                  <a:extLst>
                    <a:ext uri="{FF2B5EF4-FFF2-40B4-BE49-F238E27FC236}">
                      <a16:creationId xmlns:a16="http://schemas.microsoft.com/office/drawing/2014/main" id="{1032C381-AC09-F1E4-0382-9B2A5D0F78AA}"/>
                    </a:ext>
                  </a:extLst>
                </p:cNvPr>
                <p:cNvSpPr/>
                <p:nvPr/>
              </p:nvSpPr>
              <p:spPr bwMode="auto">
                <a:xfrm>
                  <a:off x="10558179" y="4663940"/>
                  <a:ext cx="195733" cy="19573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lïḓé">
                  <a:extLst>
                    <a:ext uri="{FF2B5EF4-FFF2-40B4-BE49-F238E27FC236}">
                      <a16:creationId xmlns:a16="http://schemas.microsoft.com/office/drawing/2014/main" id="{A3FB047E-87CD-DF98-8F26-1C7A6F616053}"/>
                    </a:ext>
                  </a:extLst>
                </p:cNvPr>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ṩľïḋê">
                  <a:extLst>
                    <a:ext uri="{FF2B5EF4-FFF2-40B4-BE49-F238E27FC236}">
                      <a16:creationId xmlns:a16="http://schemas.microsoft.com/office/drawing/2014/main" id="{1015D814-5A8E-D6C4-BD13-8F61AA2D4828}"/>
                    </a:ext>
                  </a:extLst>
                </p:cNvPr>
                <p:cNvSpPr/>
                <p:nvPr/>
              </p:nvSpPr>
              <p:spPr bwMode="auto">
                <a:xfrm>
                  <a:off x="10793059" y="3628514"/>
                  <a:ext cx="168330" cy="16833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śḻiḑê">
                  <a:extLst>
                    <a:ext uri="{FF2B5EF4-FFF2-40B4-BE49-F238E27FC236}">
                      <a16:creationId xmlns:a16="http://schemas.microsoft.com/office/drawing/2014/main" id="{C543DAA9-C289-2D48-3D8F-B0F3E5FACB97}"/>
                    </a:ext>
                  </a:extLst>
                </p:cNvPr>
                <p:cNvSpPr/>
                <p:nvPr/>
              </p:nvSpPr>
              <p:spPr bwMode="auto">
                <a:xfrm>
                  <a:off x="10646259" y="3395591"/>
                  <a:ext cx="309258" cy="193775"/>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ŝ1îdé">
                  <a:extLst>
                    <a:ext uri="{FF2B5EF4-FFF2-40B4-BE49-F238E27FC236}">
                      <a16:creationId xmlns:a16="http://schemas.microsoft.com/office/drawing/2014/main" id="{B300EF08-C10C-AB93-C228-ADBBC92EB07B}"/>
                    </a:ext>
                  </a:extLst>
                </p:cNvPr>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ṣ1ïde">
                  <a:extLst>
                    <a:ext uri="{FF2B5EF4-FFF2-40B4-BE49-F238E27FC236}">
                      <a16:creationId xmlns:a16="http://schemas.microsoft.com/office/drawing/2014/main" id="{8DA1B5BE-B412-54CB-2FD6-ADD70A96AF7A}"/>
                    </a:ext>
                  </a:extLst>
                </p:cNvPr>
                <p:cNvSpPr/>
                <p:nvPr/>
              </p:nvSpPr>
              <p:spPr bwMode="auto">
                <a:xfrm>
                  <a:off x="10581667" y="2328848"/>
                  <a:ext cx="395380"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ṧḻíḋê">
                  <a:extLst>
                    <a:ext uri="{FF2B5EF4-FFF2-40B4-BE49-F238E27FC236}">
                      <a16:creationId xmlns:a16="http://schemas.microsoft.com/office/drawing/2014/main" id="{B3BD5225-A1B5-EBE7-6F05-59F8DE6FD84B}"/>
                    </a:ext>
                  </a:extLst>
                </p:cNvPr>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ṥľïḍê">
                  <a:extLst>
                    <a:ext uri="{FF2B5EF4-FFF2-40B4-BE49-F238E27FC236}">
                      <a16:creationId xmlns:a16="http://schemas.microsoft.com/office/drawing/2014/main" id="{0D4CC3AE-3747-9CCE-63C3-C7F6BB65EEB5}"/>
                    </a:ext>
                  </a:extLst>
                </p:cNvPr>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ṧľîḓe">
                  <a:extLst>
                    <a:ext uri="{FF2B5EF4-FFF2-40B4-BE49-F238E27FC236}">
                      <a16:creationId xmlns:a16="http://schemas.microsoft.com/office/drawing/2014/main" id="{1ADA4650-1D7B-DD1A-EC99-275AF1B29F54}"/>
                    </a:ext>
                  </a:extLst>
                </p:cNvPr>
                <p:cNvSpPr/>
                <p:nvPr/>
              </p:nvSpPr>
              <p:spPr bwMode="auto">
                <a:xfrm>
                  <a:off x="10470099" y="3638300"/>
                  <a:ext cx="274026" cy="20747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ṩ1íḓé">
                  <a:extLst>
                    <a:ext uri="{FF2B5EF4-FFF2-40B4-BE49-F238E27FC236}">
                      <a16:creationId xmlns:a16="http://schemas.microsoft.com/office/drawing/2014/main" id="{42B0D0FE-4857-6FB1-E92C-BA11C0257F75}"/>
                    </a:ext>
                  </a:extLst>
                </p:cNvPr>
                <p:cNvSpPr/>
                <p:nvPr/>
              </p:nvSpPr>
              <p:spPr bwMode="auto">
                <a:xfrm>
                  <a:off x="10763698" y="2767289"/>
                  <a:ext cx="256411" cy="25640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ṩļïďe">
                  <a:extLst>
                    <a:ext uri="{FF2B5EF4-FFF2-40B4-BE49-F238E27FC236}">
                      <a16:creationId xmlns:a16="http://schemas.microsoft.com/office/drawing/2014/main" id="{27CD985C-C2FC-BB66-5331-BFDF89F5CB9C}"/>
                    </a:ext>
                  </a:extLst>
                </p:cNvPr>
                <p:cNvSpPr/>
                <p:nvPr/>
              </p:nvSpPr>
              <p:spPr bwMode="auto">
                <a:xfrm>
                  <a:off x="10712808" y="3080462"/>
                  <a:ext cx="272069" cy="272068"/>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ṥḻîḓé">
                  <a:extLst>
                    <a:ext uri="{FF2B5EF4-FFF2-40B4-BE49-F238E27FC236}">
                      <a16:creationId xmlns:a16="http://schemas.microsoft.com/office/drawing/2014/main" id="{EC69420C-0A5D-244D-CBE4-93FA98B09173}"/>
                    </a:ext>
                  </a:extLst>
                </p:cNvPr>
                <p:cNvSpPr/>
                <p:nvPr/>
              </p:nvSpPr>
              <p:spPr bwMode="auto">
                <a:xfrm>
                  <a:off x="10466184" y="2757502"/>
                  <a:ext cx="246623" cy="246623"/>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ṣḻiḑe">
                  <a:extLst>
                    <a:ext uri="{FF2B5EF4-FFF2-40B4-BE49-F238E27FC236}">
                      <a16:creationId xmlns:a16="http://schemas.microsoft.com/office/drawing/2014/main" id="{F4D8F02E-5CBF-388F-F152-5B6D7792E991}"/>
                    </a:ext>
                  </a:extLst>
                </p:cNvPr>
                <p:cNvSpPr/>
                <p:nvPr/>
              </p:nvSpPr>
              <p:spPr bwMode="auto">
                <a:xfrm>
                  <a:off x="10462270" y="3049145"/>
                  <a:ext cx="230965" cy="185946"/>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ŝḻiḍè">
                  <a:extLst>
                    <a:ext uri="{FF2B5EF4-FFF2-40B4-BE49-F238E27FC236}">
                      <a16:creationId xmlns:a16="http://schemas.microsoft.com/office/drawing/2014/main" id="{D7C8C27A-235F-F9A2-190B-7D36484C9918}"/>
                    </a:ext>
                  </a:extLst>
                </p:cNvPr>
                <p:cNvSpPr/>
                <p:nvPr/>
              </p:nvSpPr>
              <p:spPr bwMode="auto">
                <a:xfrm>
                  <a:off x="10370276" y="3305554"/>
                  <a:ext cx="242709" cy="281855"/>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sḻídé">
                  <a:extLst>
                    <a:ext uri="{FF2B5EF4-FFF2-40B4-BE49-F238E27FC236}">
                      <a16:creationId xmlns:a16="http://schemas.microsoft.com/office/drawing/2014/main" id="{15F2FDA3-4280-9FB4-4853-77CF9F0ACAC2}"/>
                    </a:ext>
                  </a:extLst>
                </p:cNvPr>
                <p:cNvSpPr/>
                <p:nvPr/>
              </p:nvSpPr>
              <p:spPr bwMode="auto">
                <a:xfrm>
                  <a:off x="10303727" y="2346463"/>
                  <a:ext cx="328831" cy="244665"/>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ļídé">
                  <a:extLst>
                    <a:ext uri="{FF2B5EF4-FFF2-40B4-BE49-F238E27FC236}">
                      <a16:creationId xmlns:a16="http://schemas.microsoft.com/office/drawing/2014/main" id="{5DC01E8C-43EA-8639-C44C-764379027034}"/>
                    </a:ext>
                  </a:extLst>
                </p:cNvPr>
                <p:cNvSpPr/>
                <p:nvPr/>
              </p:nvSpPr>
              <p:spPr bwMode="auto">
                <a:xfrm>
                  <a:off x="10278281" y="3927985"/>
                  <a:ext cx="367978" cy="367978"/>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Sľïḑè">
                  <a:extLst>
                    <a:ext uri="{FF2B5EF4-FFF2-40B4-BE49-F238E27FC236}">
                      <a16:creationId xmlns:a16="http://schemas.microsoft.com/office/drawing/2014/main" id="{692AABE4-64D1-CCAF-B859-B678E55CFD6F}"/>
                    </a:ext>
                  </a:extLst>
                </p:cNvPr>
                <p:cNvSpPr/>
                <p:nvPr/>
              </p:nvSpPr>
              <p:spPr bwMode="auto">
                <a:xfrm>
                  <a:off x="10217604" y="4376214"/>
                  <a:ext cx="270111" cy="313173"/>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ṧľíďe">
                  <a:extLst>
                    <a:ext uri="{FF2B5EF4-FFF2-40B4-BE49-F238E27FC236}">
                      <a16:creationId xmlns:a16="http://schemas.microsoft.com/office/drawing/2014/main" id="{E896EBE6-D3B1-70B8-FC69-D155AE06E70C}"/>
                    </a:ext>
                  </a:extLst>
                </p:cNvPr>
                <p:cNvSpPr/>
                <p:nvPr/>
              </p:nvSpPr>
              <p:spPr bwMode="auto">
                <a:xfrm>
                  <a:off x="10248921" y="3640258"/>
                  <a:ext cx="146800" cy="25640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š1ïḑé">
                  <a:extLst>
                    <a:ext uri="{FF2B5EF4-FFF2-40B4-BE49-F238E27FC236}">
                      <a16:creationId xmlns:a16="http://schemas.microsoft.com/office/drawing/2014/main" id="{A9DB23D9-E20E-8F0D-D8CB-C68334AB6980}"/>
                    </a:ext>
                  </a:extLst>
                </p:cNvPr>
                <p:cNvSpPr/>
                <p:nvPr/>
              </p:nvSpPr>
              <p:spPr bwMode="auto">
                <a:xfrm>
                  <a:off x="10156926" y="2651806"/>
                  <a:ext cx="279899" cy="250538"/>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Sļïḑe">
                  <a:extLst>
                    <a:ext uri="{FF2B5EF4-FFF2-40B4-BE49-F238E27FC236}">
                      <a16:creationId xmlns:a16="http://schemas.microsoft.com/office/drawing/2014/main" id="{E0B5AFA8-CCF0-FCF8-6BC1-0EBF8EE5F3E9}"/>
                    </a:ext>
                  </a:extLst>
                </p:cNvPr>
                <p:cNvSpPr/>
                <p:nvPr/>
              </p:nvSpPr>
              <p:spPr bwMode="auto">
                <a:xfrm>
                  <a:off x="10164756" y="2953235"/>
                  <a:ext cx="244667" cy="258367"/>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ṡ1ïḍê">
                  <a:extLst>
                    <a:ext uri="{FF2B5EF4-FFF2-40B4-BE49-F238E27FC236}">
                      <a16:creationId xmlns:a16="http://schemas.microsoft.com/office/drawing/2014/main" id="{BEA637B8-5F33-2F27-62A0-8D8BC061FB59}"/>
                    </a:ext>
                  </a:extLst>
                </p:cNvPr>
                <p:cNvSpPr/>
                <p:nvPr/>
              </p:nvSpPr>
              <p:spPr bwMode="auto">
                <a:xfrm>
                  <a:off x="10383977" y="2054822"/>
                  <a:ext cx="248581" cy="24858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ṡļíḑê">
                  <a:extLst>
                    <a:ext uri="{FF2B5EF4-FFF2-40B4-BE49-F238E27FC236}">
                      <a16:creationId xmlns:a16="http://schemas.microsoft.com/office/drawing/2014/main" id="{9C2996A0-42FC-150C-9906-C9141E55BF6E}"/>
                    </a:ext>
                  </a:extLst>
                </p:cNvPr>
                <p:cNvSpPr/>
                <p:nvPr/>
              </p:nvSpPr>
              <p:spPr bwMode="auto">
                <a:xfrm>
                  <a:off x="10274366" y="1367799"/>
                  <a:ext cx="246623" cy="166372"/>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şḷíde">
                  <a:extLst>
                    <a:ext uri="{FF2B5EF4-FFF2-40B4-BE49-F238E27FC236}">
                      <a16:creationId xmlns:a16="http://schemas.microsoft.com/office/drawing/2014/main" id="{EECBBBD6-8E17-6001-7BD0-E657C55AECA6}"/>
                    </a:ext>
                  </a:extLst>
                </p:cNvPr>
                <p:cNvSpPr/>
                <p:nvPr/>
              </p:nvSpPr>
              <p:spPr bwMode="auto">
                <a:xfrm>
                  <a:off x="10213690" y="1782753"/>
                  <a:ext cx="383636" cy="364063"/>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š1îḍe">
                  <a:extLst>
                    <a:ext uri="{FF2B5EF4-FFF2-40B4-BE49-F238E27FC236}">
                      <a16:creationId xmlns:a16="http://schemas.microsoft.com/office/drawing/2014/main" id="{705EF3E6-8C60-E7CA-49DE-C9B06572D0D1}"/>
                    </a:ext>
                  </a:extLst>
                </p:cNvPr>
                <p:cNvSpPr/>
                <p:nvPr/>
              </p:nvSpPr>
              <p:spPr bwMode="auto">
                <a:xfrm>
                  <a:off x="10295897" y="1555702"/>
                  <a:ext cx="240752" cy="252495"/>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şḻiḑê">
                  <a:extLst>
                    <a:ext uri="{FF2B5EF4-FFF2-40B4-BE49-F238E27FC236}">
                      <a16:creationId xmlns:a16="http://schemas.microsoft.com/office/drawing/2014/main" id="{3E56C25C-00DA-2A4E-579A-818290BF45FF}"/>
                    </a:ext>
                  </a:extLst>
                </p:cNvPr>
                <p:cNvSpPr/>
                <p:nvPr/>
              </p:nvSpPr>
              <p:spPr bwMode="auto">
                <a:xfrm>
                  <a:off x="10051231" y="3280109"/>
                  <a:ext cx="303387" cy="303385"/>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ṩḷíḓé">
                  <a:extLst>
                    <a:ext uri="{FF2B5EF4-FFF2-40B4-BE49-F238E27FC236}">
                      <a16:creationId xmlns:a16="http://schemas.microsoft.com/office/drawing/2014/main" id="{20608265-A691-6217-96FF-83C5BC12DFD6}"/>
                    </a:ext>
                  </a:extLst>
                </p:cNvPr>
                <p:cNvSpPr/>
                <p:nvPr/>
              </p:nvSpPr>
              <p:spPr bwMode="auto">
                <a:xfrm>
                  <a:off x="9912261" y="2277957"/>
                  <a:ext cx="332746" cy="33666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ŝliḋé">
                  <a:extLst>
                    <a:ext uri="{FF2B5EF4-FFF2-40B4-BE49-F238E27FC236}">
                      <a16:creationId xmlns:a16="http://schemas.microsoft.com/office/drawing/2014/main" id="{C65D7725-507A-7CF0-88D9-D01B4919B5E1}"/>
                    </a:ext>
                  </a:extLst>
                </p:cNvPr>
                <p:cNvSpPr/>
                <p:nvPr/>
              </p:nvSpPr>
              <p:spPr bwMode="auto">
                <a:xfrm>
                  <a:off x="9884858" y="3579580"/>
                  <a:ext cx="307301" cy="322959"/>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Sḷídê">
                  <a:extLst>
                    <a:ext uri="{FF2B5EF4-FFF2-40B4-BE49-F238E27FC236}">
                      <a16:creationId xmlns:a16="http://schemas.microsoft.com/office/drawing/2014/main" id="{C09369F8-3378-F382-2DCC-72F710AF4F89}"/>
                    </a:ext>
                  </a:extLst>
                </p:cNvPr>
                <p:cNvSpPr/>
                <p:nvPr/>
              </p:nvSpPr>
              <p:spPr bwMode="auto">
                <a:xfrm>
                  <a:off x="9763504" y="2679209"/>
                  <a:ext cx="340575" cy="340575"/>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şḷïḋe">
                  <a:extLst>
                    <a:ext uri="{FF2B5EF4-FFF2-40B4-BE49-F238E27FC236}">
                      <a16:creationId xmlns:a16="http://schemas.microsoft.com/office/drawing/2014/main" id="{AD30163C-DD67-752F-7031-B95754C694AC}"/>
                    </a:ext>
                  </a:extLst>
                </p:cNvPr>
                <p:cNvSpPr/>
                <p:nvPr/>
              </p:nvSpPr>
              <p:spPr bwMode="auto">
                <a:xfrm>
                  <a:off x="9875071" y="1874748"/>
                  <a:ext cx="324917" cy="35231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slïḋe">
                  <a:extLst>
                    <a:ext uri="{FF2B5EF4-FFF2-40B4-BE49-F238E27FC236}">
                      <a16:creationId xmlns:a16="http://schemas.microsoft.com/office/drawing/2014/main" id="{78F60457-53DE-E6A8-8A1C-813DB392D2E4}"/>
                    </a:ext>
                  </a:extLst>
                </p:cNvPr>
                <p:cNvSpPr/>
                <p:nvPr/>
              </p:nvSpPr>
              <p:spPr bwMode="auto">
                <a:xfrm>
                  <a:off x="9965108" y="1600722"/>
                  <a:ext cx="274026" cy="268153"/>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Sḻîḑè">
                  <a:extLst>
                    <a:ext uri="{FF2B5EF4-FFF2-40B4-BE49-F238E27FC236}">
                      <a16:creationId xmlns:a16="http://schemas.microsoft.com/office/drawing/2014/main" id="{46E6E504-5CD6-B287-097A-37BB915347EA}"/>
                    </a:ext>
                  </a:extLst>
                </p:cNvPr>
                <p:cNvSpPr/>
                <p:nvPr/>
              </p:nvSpPr>
              <p:spPr bwMode="auto">
                <a:xfrm>
                  <a:off x="10082548" y="1367799"/>
                  <a:ext cx="152672" cy="19964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ṩlíḋé">
                  <a:extLst>
                    <a:ext uri="{FF2B5EF4-FFF2-40B4-BE49-F238E27FC236}">
                      <a16:creationId xmlns:a16="http://schemas.microsoft.com/office/drawing/2014/main" id="{E22D53DC-56EC-0341-D6E6-D8F33EB153BB}"/>
                    </a:ext>
                  </a:extLst>
                </p:cNvPr>
                <p:cNvSpPr/>
                <p:nvPr/>
              </p:nvSpPr>
              <p:spPr bwMode="auto">
                <a:xfrm>
                  <a:off x="9634320" y="3002169"/>
                  <a:ext cx="416912" cy="418868"/>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ṣḻïḍé">
                  <a:extLst>
                    <a:ext uri="{FF2B5EF4-FFF2-40B4-BE49-F238E27FC236}">
                      <a16:creationId xmlns:a16="http://schemas.microsoft.com/office/drawing/2014/main" id="{2B232610-D98A-7D9C-61EF-2AB0F575F107}"/>
                    </a:ext>
                  </a:extLst>
                </p:cNvPr>
                <p:cNvSpPr/>
                <p:nvPr/>
              </p:nvSpPr>
              <p:spPr bwMode="auto">
                <a:xfrm>
                  <a:off x="9330934" y="1252317"/>
                  <a:ext cx="690938" cy="299471"/>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ślíḑé">
                  <a:extLst>
                    <a:ext uri="{FF2B5EF4-FFF2-40B4-BE49-F238E27FC236}">
                      <a16:creationId xmlns:a16="http://schemas.microsoft.com/office/drawing/2014/main" id="{BEE308AB-1A34-7E90-B850-2B37C642BC2B}"/>
                    </a:ext>
                  </a:extLst>
                </p:cNvPr>
                <p:cNvSpPr/>
                <p:nvPr/>
              </p:nvSpPr>
              <p:spPr bwMode="auto">
                <a:xfrm>
                  <a:off x="9462075" y="1610508"/>
                  <a:ext cx="383636" cy="342532"/>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ṥ1îḓé">
                  <a:extLst>
                    <a:ext uri="{FF2B5EF4-FFF2-40B4-BE49-F238E27FC236}">
                      <a16:creationId xmlns:a16="http://schemas.microsoft.com/office/drawing/2014/main" id="{A743F3B0-9942-F7E0-5FF4-439FB5A5DA71}"/>
                    </a:ext>
                  </a:extLst>
                </p:cNvPr>
                <p:cNvSpPr/>
                <p:nvPr/>
              </p:nvSpPr>
              <p:spPr bwMode="auto">
                <a:xfrm>
                  <a:off x="9501222" y="1990229"/>
                  <a:ext cx="338618" cy="33666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ṩḻîḍe">
                  <a:extLst>
                    <a:ext uri="{FF2B5EF4-FFF2-40B4-BE49-F238E27FC236}">
                      <a16:creationId xmlns:a16="http://schemas.microsoft.com/office/drawing/2014/main" id="{67609794-D281-55EE-BB36-A9AF57B31333}"/>
                    </a:ext>
                  </a:extLst>
                </p:cNvPr>
                <p:cNvSpPr/>
                <p:nvPr/>
              </p:nvSpPr>
              <p:spPr bwMode="auto">
                <a:xfrm>
                  <a:off x="9522752" y="2397354"/>
                  <a:ext cx="317087" cy="334703"/>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Sḷiḓè">
                  <a:extLst>
                    <a:ext uri="{FF2B5EF4-FFF2-40B4-BE49-F238E27FC236}">
                      <a16:creationId xmlns:a16="http://schemas.microsoft.com/office/drawing/2014/main" id="{21645FFE-FBB6-92E9-F5DA-384315E3DF4E}"/>
                    </a:ext>
                  </a:extLst>
                </p:cNvPr>
                <p:cNvSpPr/>
                <p:nvPr/>
              </p:nvSpPr>
              <p:spPr bwMode="auto">
                <a:xfrm>
                  <a:off x="10025786" y="3945601"/>
                  <a:ext cx="268155" cy="26815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sľidè">
                  <a:extLst>
                    <a:ext uri="{FF2B5EF4-FFF2-40B4-BE49-F238E27FC236}">
                      <a16:creationId xmlns:a16="http://schemas.microsoft.com/office/drawing/2014/main" id="{3A3D6CA9-A00C-99BF-D599-4B8A43D0D2B7}"/>
                    </a:ext>
                  </a:extLst>
                </p:cNvPr>
                <p:cNvSpPr/>
                <p:nvPr/>
              </p:nvSpPr>
              <p:spPr bwMode="auto">
                <a:xfrm>
                  <a:off x="9634320" y="3906455"/>
                  <a:ext cx="467802" cy="467801"/>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ṩľïďê">
                  <a:extLst>
                    <a:ext uri="{FF2B5EF4-FFF2-40B4-BE49-F238E27FC236}">
                      <a16:creationId xmlns:a16="http://schemas.microsoft.com/office/drawing/2014/main" id="{E483D44A-D406-7D5E-5471-94214B1D22E1}"/>
                    </a:ext>
                  </a:extLst>
                </p:cNvPr>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Sḻidè">
                  <a:extLst>
                    <a:ext uri="{FF2B5EF4-FFF2-40B4-BE49-F238E27FC236}">
                      <a16:creationId xmlns:a16="http://schemas.microsoft.com/office/drawing/2014/main" id="{89E1D560-A60D-3CFF-9566-82E269D71D32}"/>
                    </a:ext>
                  </a:extLst>
                </p:cNvPr>
                <p:cNvSpPr/>
                <p:nvPr/>
              </p:nvSpPr>
              <p:spPr bwMode="auto">
                <a:xfrm>
                  <a:off x="9835925" y="4409487"/>
                  <a:ext cx="332746" cy="33078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ṩľiḋé">
                  <a:extLst>
                    <a:ext uri="{FF2B5EF4-FFF2-40B4-BE49-F238E27FC236}">
                      <a16:creationId xmlns:a16="http://schemas.microsoft.com/office/drawing/2014/main" id="{D3FB179F-5B0B-A910-8C9F-4F77A75AAF8D}"/>
                    </a:ext>
                  </a:extLst>
                </p:cNvPr>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ŝḷiďè">
                  <a:extLst>
                    <a:ext uri="{FF2B5EF4-FFF2-40B4-BE49-F238E27FC236}">
                      <a16:creationId xmlns:a16="http://schemas.microsoft.com/office/drawing/2014/main" id="{E4C6908B-503D-6F27-4F10-6D0AC7639A39}"/>
                    </a:ext>
                  </a:extLst>
                </p:cNvPr>
                <p:cNvSpPr/>
                <p:nvPr/>
              </p:nvSpPr>
              <p:spPr bwMode="auto">
                <a:xfrm>
                  <a:off x="9426843" y="3544348"/>
                  <a:ext cx="399295" cy="330788"/>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lidè">
                  <a:extLst>
                    <a:ext uri="{FF2B5EF4-FFF2-40B4-BE49-F238E27FC236}">
                      <a16:creationId xmlns:a16="http://schemas.microsoft.com/office/drawing/2014/main" id="{E17AA5E0-F175-2B53-ED46-06681523CADB}"/>
                    </a:ext>
                  </a:extLst>
                </p:cNvPr>
                <p:cNvSpPr/>
                <p:nvPr/>
              </p:nvSpPr>
              <p:spPr bwMode="auto">
                <a:xfrm>
                  <a:off x="9250684" y="3160712"/>
                  <a:ext cx="336661" cy="33666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sľïďé">
                  <a:extLst>
                    <a:ext uri="{FF2B5EF4-FFF2-40B4-BE49-F238E27FC236}">
                      <a16:creationId xmlns:a16="http://schemas.microsoft.com/office/drawing/2014/main" id="{3AA80533-8F72-DE2E-2BE8-F36D014237F0}"/>
                    </a:ext>
                  </a:extLst>
                </p:cNvPr>
                <p:cNvSpPr/>
                <p:nvPr/>
              </p:nvSpPr>
              <p:spPr bwMode="auto">
                <a:xfrm>
                  <a:off x="9274172" y="2775119"/>
                  <a:ext cx="428656" cy="34840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ľiḍê">
                  <a:extLst>
                    <a:ext uri="{FF2B5EF4-FFF2-40B4-BE49-F238E27FC236}">
                      <a16:creationId xmlns:a16="http://schemas.microsoft.com/office/drawing/2014/main" id="{9D3E4087-1FAF-D296-8E01-757374D91CF4}"/>
                    </a:ext>
                  </a:extLst>
                </p:cNvPr>
                <p:cNvSpPr/>
                <p:nvPr/>
              </p:nvSpPr>
              <p:spPr bwMode="auto">
                <a:xfrm>
                  <a:off x="9465990" y="4558244"/>
                  <a:ext cx="414954" cy="391466"/>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ḻîďé">
                  <a:extLst>
                    <a:ext uri="{FF2B5EF4-FFF2-40B4-BE49-F238E27FC236}">
                      <a16:creationId xmlns:a16="http://schemas.microsoft.com/office/drawing/2014/main" id="{4D99077C-4D0E-A194-11AE-4C230084781F}"/>
                    </a:ext>
                  </a:extLst>
                </p:cNvPr>
                <p:cNvSpPr/>
                <p:nvPr/>
              </p:nvSpPr>
              <p:spPr bwMode="auto">
                <a:xfrm>
                  <a:off x="9446417" y="4981027"/>
                  <a:ext cx="317087" cy="24075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ṧlíḑe">
                  <a:extLst>
                    <a:ext uri="{FF2B5EF4-FFF2-40B4-BE49-F238E27FC236}">
                      <a16:creationId xmlns:a16="http://schemas.microsoft.com/office/drawing/2014/main" id="{FF20D577-5F61-F172-3921-E54F5587C9F9}"/>
                    </a:ext>
                  </a:extLst>
                </p:cNvPr>
                <p:cNvSpPr/>
                <p:nvPr/>
              </p:nvSpPr>
              <p:spPr bwMode="auto">
                <a:xfrm>
                  <a:off x="9372038" y="4200054"/>
                  <a:ext cx="336661" cy="340575"/>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ľiďe">
                  <a:extLst>
                    <a:ext uri="{FF2B5EF4-FFF2-40B4-BE49-F238E27FC236}">
                      <a16:creationId xmlns:a16="http://schemas.microsoft.com/office/drawing/2014/main" id="{26397025-C26B-F4BF-AB22-0864455BD599}"/>
                    </a:ext>
                  </a:extLst>
                </p:cNvPr>
                <p:cNvSpPr/>
                <p:nvPr/>
              </p:nvSpPr>
              <p:spPr bwMode="auto">
                <a:xfrm>
                  <a:off x="9266343" y="3900582"/>
                  <a:ext cx="326874" cy="277941"/>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liḑê">
                  <a:extLst>
                    <a:ext uri="{FF2B5EF4-FFF2-40B4-BE49-F238E27FC236}">
                      <a16:creationId xmlns:a16="http://schemas.microsoft.com/office/drawing/2014/main" id="{E5B2D76B-ECE9-68DF-12C7-BCEAD5B6F4E7}"/>
                    </a:ext>
                  </a:extLst>
                </p:cNvPr>
                <p:cNvSpPr/>
                <p:nvPr/>
              </p:nvSpPr>
              <p:spPr bwMode="auto">
                <a:xfrm>
                  <a:off x="8986444" y="3544348"/>
                  <a:ext cx="369936" cy="326873"/>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Sḻïde">
                  <a:extLst>
                    <a:ext uri="{FF2B5EF4-FFF2-40B4-BE49-F238E27FC236}">
                      <a16:creationId xmlns:a16="http://schemas.microsoft.com/office/drawing/2014/main" id="{86DF7983-AB00-31E6-C507-D4B0D373875E}"/>
                    </a:ext>
                  </a:extLst>
                </p:cNvPr>
                <p:cNvSpPr/>
                <p:nvPr/>
              </p:nvSpPr>
              <p:spPr bwMode="auto">
                <a:xfrm>
                  <a:off x="9078439" y="2322975"/>
                  <a:ext cx="405168" cy="40908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ŝļïďe">
                  <a:extLst>
                    <a:ext uri="{FF2B5EF4-FFF2-40B4-BE49-F238E27FC236}">
                      <a16:creationId xmlns:a16="http://schemas.microsoft.com/office/drawing/2014/main" id="{C3F1DD6B-8920-6079-9CB3-B783A1E58A5D}"/>
                    </a:ext>
                  </a:extLst>
                </p:cNvPr>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ślîḋé">
                  <a:extLst>
                    <a:ext uri="{FF2B5EF4-FFF2-40B4-BE49-F238E27FC236}">
                      <a16:creationId xmlns:a16="http://schemas.microsoft.com/office/drawing/2014/main" id="{A8F17D87-6498-BB5A-5A45-17CB97B4F7E1}"/>
                    </a:ext>
                  </a:extLst>
                </p:cNvPr>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ślíḓé">
                  <a:extLst>
                    <a:ext uri="{FF2B5EF4-FFF2-40B4-BE49-F238E27FC236}">
                      <a16:creationId xmlns:a16="http://schemas.microsoft.com/office/drawing/2014/main" id="{8A7DC5BC-9021-3D52-A780-E67C9CFBADE5}"/>
                    </a:ext>
                  </a:extLst>
                </p:cNvPr>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ṡľíde">
                  <a:extLst>
                    <a:ext uri="{FF2B5EF4-FFF2-40B4-BE49-F238E27FC236}">
                      <a16:creationId xmlns:a16="http://schemas.microsoft.com/office/drawing/2014/main" id="{539FB863-6641-2015-E838-25003110FC20}"/>
                    </a:ext>
                  </a:extLst>
                </p:cNvPr>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ṣļîḋé">
                  <a:extLst>
                    <a:ext uri="{FF2B5EF4-FFF2-40B4-BE49-F238E27FC236}">
                      <a16:creationId xmlns:a16="http://schemas.microsoft.com/office/drawing/2014/main" id="{F3D64BE4-9A93-458A-6237-9F2B27430EC1}"/>
                    </a:ext>
                  </a:extLst>
                </p:cNvPr>
                <p:cNvSpPr/>
                <p:nvPr/>
              </p:nvSpPr>
              <p:spPr bwMode="auto">
                <a:xfrm>
                  <a:off x="9589301" y="5294200"/>
                  <a:ext cx="305343" cy="348404"/>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sľîḓé">
                  <a:extLst>
                    <a:ext uri="{FF2B5EF4-FFF2-40B4-BE49-F238E27FC236}">
                      <a16:creationId xmlns:a16="http://schemas.microsoft.com/office/drawing/2014/main" id="{AA30878B-A74D-D2C5-4226-49DFC7B6D89F}"/>
                    </a:ext>
                  </a:extLst>
                </p:cNvPr>
                <p:cNvSpPr/>
                <p:nvPr/>
              </p:nvSpPr>
              <p:spPr bwMode="auto">
                <a:xfrm>
                  <a:off x="9029505" y="1945211"/>
                  <a:ext cx="401253" cy="2975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ṣḷíḓè">
                  <a:extLst>
                    <a:ext uri="{FF2B5EF4-FFF2-40B4-BE49-F238E27FC236}">
                      <a16:creationId xmlns:a16="http://schemas.microsoft.com/office/drawing/2014/main" id="{1F650DA6-CAEB-4473-2DD1-3DF458D6C01A}"/>
                    </a:ext>
                  </a:extLst>
                </p:cNvPr>
                <p:cNvSpPr/>
                <p:nvPr/>
              </p:nvSpPr>
              <p:spPr bwMode="auto">
                <a:xfrm>
                  <a:off x="8534302" y="4360555"/>
                  <a:ext cx="207477" cy="211391"/>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ļiḍè">
                  <a:extLst>
                    <a:ext uri="{FF2B5EF4-FFF2-40B4-BE49-F238E27FC236}">
                      <a16:creationId xmlns:a16="http://schemas.microsoft.com/office/drawing/2014/main" id="{4C9BA1D4-1F12-EFE0-B0C3-8B97D717F082}"/>
                    </a:ext>
                  </a:extLst>
                </p:cNvPr>
                <p:cNvSpPr/>
                <p:nvPr/>
              </p:nvSpPr>
              <p:spPr bwMode="auto">
                <a:xfrm>
                  <a:off x="8890535" y="4113931"/>
                  <a:ext cx="279899" cy="268153"/>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sļiḋè">
                  <a:extLst>
                    <a:ext uri="{FF2B5EF4-FFF2-40B4-BE49-F238E27FC236}">
                      <a16:creationId xmlns:a16="http://schemas.microsoft.com/office/drawing/2014/main" id="{A59805D3-5DB7-1D3E-0BC0-AE7D0710EDAC}"/>
                    </a:ext>
                  </a:extLst>
                </p:cNvPr>
                <p:cNvSpPr/>
                <p:nvPr/>
              </p:nvSpPr>
              <p:spPr bwMode="auto">
                <a:xfrm>
                  <a:off x="8039097" y="4581732"/>
                  <a:ext cx="262282" cy="262282"/>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ṣlïḍè">
                  <a:extLst>
                    <a:ext uri="{FF2B5EF4-FFF2-40B4-BE49-F238E27FC236}">
                      <a16:creationId xmlns:a16="http://schemas.microsoft.com/office/drawing/2014/main" id="{CFEDF07A-ACDD-A383-1BC8-0DF90A46A9A0}"/>
                    </a:ext>
                  </a:extLst>
                </p:cNvPr>
                <p:cNvSpPr/>
                <p:nvPr/>
              </p:nvSpPr>
              <p:spPr bwMode="auto">
                <a:xfrm>
                  <a:off x="8820072" y="2931705"/>
                  <a:ext cx="219221" cy="232921"/>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ïṩlïḋé">
                  <a:extLst>
                    <a:ext uri="{FF2B5EF4-FFF2-40B4-BE49-F238E27FC236}">
                      <a16:creationId xmlns:a16="http://schemas.microsoft.com/office/drawing/2014/main" id="{8DF31D2D-BEC1-07C3-34B5-1233EF21D826}"/>
                    </a:ext>
                  </a:extLst>
                </p:cNvPr>
                <p:cNvSpPr/>
                <p:nvPr/>
              </p:nvSpPr>
              <p:spPr bwMode="auto">
                <a:xfrm>
                  <a:off x="8998188" y="1536129"/>
                  <a:ext cx="242709" cy="281855"/>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ŝ1iḋe">
                  <a:extLst>
                    <a:ext uri="{FF2B5EF4-FFF2-40B4-BE49-F238E27FC236}">
                      <a16:creationId xmlns:a16="http://schemas.microsoft.com/office/drawing/2014/main" id="{A232DDE2-3160-68AB-26C4-7A24C57D2B50}"/>
                    </a:ext>
                  </a:extLst>
                </p:cNvPr>
                <p:cNvSpPr/>
                <p:nvPr/>
              </p:nvSpPr>
              <p:spPr bwMode="auto">
                <a:xfrm>
                  <a:off x="8685015" y="3366232"/>
                  <a:ext cx="246623" cy="246623"/>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iṩľide">
                  <a:extLst>
                    <a:ext uri="{FF2B5EF4-FFF2-40B4-BE49-F238E27FC236}">
                      <a16:creationId xmlns:a16="http://schemas.microsoft.com/office/drawing/2014/main" id="{B98BABAB-C319-7765-CC65-0BD48FFD27EB}"/>
                    </a:ext>
                  </a:extLst>
                </p:cNvPr>
                <p:cNvSpPr/>
                <p:nvPr/>
              </p:nvSpPr>
              <p:spPr bwMode="auto">
                <a:xfrm>
                  <a:off x="8260276" y="4031724"/>
                  <a:ext cx="229008" cy="197690"/>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ḷídê">
                  <a:extLst>
                    <a:ext uri="{FF2B5EF4-FFF2-40B4-BE49-F238E27FC236}">
                      <a16:creationId xmlns:a16="http://schemas.microsoft.com/office/drawing/2014/main" id="{3913E543-8377-9D2E-6FF3-1B403C9855FD}"/>
                    </a:ext>
                  </a:extLst>
                </p:cNvPr>
                <p:cNvSpPr/>
                <p:nvPr/>
              </p:nvSpPr>
              <p:spPr bwMode="auto">
                <a:xfrm>
                  <a:off x="8610637" y="3841862"/>
                  <a:ext cx="230965" cy="230965"/>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ïs1iḋê">
                  <a:extLst>
                    <a:ext uri="{FF2B5EF4-FFF2-40B4-BE49-F238E27FC236}">
                      <a16:creationId xmlns:a16="http://schemas.microsoft.com/office/drawing/2014/main" id="{90DDD32B-3717-C7DB-1383-D4A094B7F09C}"/>
                    </a:ext>
                  </a:extLst>
                </p:cNvPr>
                <p:cNvSpPr/>
                <p:nvPr/>
              </p:nvSpPr>
              <p:spPr bwMode="auto">
                <a:xfrm>
                  <a:off x="9078439" y="1082029"/>
                  <a:ext cx="221179" cy="221178"/>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śļîḋe">
                  <a:extLst>
                    <a:ext uri="{FF2B5EF4-FFF2-40B4-BE49-F238E27FC236}">
                      <a16:creationId xmlns:a16="http://schemas.microsoft.com/office/drawing/2014/main" id="{82E6F004-C03E-5620-0AA6-77AABBBD23A5}"/>
                    </a:ext>
                  </a:extLst>
                </p:cNvPr>
                <p:cNvSpPr/>
                <p:nvPr/>
              </p:nvSpPr>
              <p:spPr bwMode="auto">
                <a:xfrm>
                  <a:off x="8342483" y="3088291"/>
                  <a:ext cx="242709" cy="252495"/>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ṧḷîḋè">
                  <a:extLst>
                    <a:ext uri="{FF2B5EF4-FFF2-40B4-BE49-F238E27FC236}">
                      <a16:creationId xmlns:a16="http://schemas.microsoft.com/office/drawing/2014/main" id="{1DD13CC3-F733-FBAB-403F-CCADBD14404C}"/>
                    </a:ext>
                  </a:extLst>
                </p:cNvPr>
                <p:cNvSpPr/>
                <p:nvPr/>
              </p:nvSpPr>
              <p:spPr bwMode="auto">
                <a:xfrm>
                  <a:off x="8575405" y="2205535"/>
                  <a:ext cx="256411" cy="254453"/>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iṣḻiḍê">
                  <a:extLst>
                    <a:ext uri="{FF2B5EF4-FFF2-40B4-BE49-F238E27FC236}">
                      <a16:creationId xmlns:a16="http://schemas.microsoft.com/office/drawing/2014/main" id="{0C6C1D66-3636-405E-64FD-89FA380336D4}"/>
                    </a:ext>
                  </a:extLst>
                </p:cNvPr>
                <p:cNvSpPr/>
                <p:nvPr/>
              </p:nvSpPr>
              <p:spPr bwMode="auto">
                <a:xfrm>
                  <a:off x="8688930" y="2636148"/>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ṧḻiḓè">
                  <a:extLst>
                    <a:ext uri="{FF2B5EF4-FFF2-40B4-BE49-F238E27FC236}">
                      <a16:creationId xmlns:a16="http://schemas.microsoft.com/office/drawing/2014/main" id="{6987B1F3-565D-95D8-8345-45F0B36529B4}"/>
                    </a:ext>
                  </a:extLst>
                </p:cNvPr>
                <p:cNvSpPr/>
                <p:nvPr/>
              </p:nvSpPr>
              <p:spPr bwMode="auto">
                <a:xfrm>
                  <a:off x="8371843" y="3567836"/>
                  <a:ext cx="107654" cy="207477"/>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Sḷïḍe">
                  <a:extLst>
                    <a:ext uri="{FF2B5EF4-FFF2-40B4-BE49-F238E27FC236}">
                      <a16:creationId xmlns:a16="http://schemas.microsoft.com/office/drawing/2014/main" id="{B86B108E-CE81-0589-31EE-CF21367CC847}"/>
                    </a:ext>
                  </a:extLst>
                </p:cNvPr>
                <p:cNvSpPr/>
                <p:nvPr/>
              </p:nvSpPr>
              <p:spPr bwMode="auto">
                <a:xfrm>
                  <a:off x="8448179" y="1575276"/>
                  <a:ext cx="293599" cy="293599"/>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ṩľîde">
                  <a:extLst>
                    <a:ext uri="{FF2B5EF4-FFF2-40B4-BE49-F238E27FC236}">
                      <a16:creationId xmlns:a16="http://schemas.microsoft.com/office/drawing/2014/main" id="{ABA9C724-8194-77F6-D4C5-A73578B00FF7}"/>
                    </a:ext>
                  </a:extLst>
                </p:cNvPr>
                <p:cNvSpPr/>
                <p:nvPr/>
              </p:nvSpPr>
              <p:spPr bwMode="auto">
                <a:xfrm>
                  <a:off x="7763114" y="4108059"/>
                  <a:ext cx="227050" cy="201604"/>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ľîḓè">
                  <a:extLst>
                    <a:ext uri="{FF2B5EF4-FFF2-40B4-BE49-F238E27FC236}">
                      <a16:creationId xmlns:a16="http://schemas.microsoft.com/office/drawing/2014/main" id="{A7749E60-BACE-437B-D19C-DE6086E4395F}"/>
                    </a:ext>
                  </a:extLst>
                </p:cNvPr>
                <p:cNvSpPr/>
                <p:nvPr/>
              </p:nvSpPr>
              <p:spPr bwMode="auto">
                <a:xfrm>
                  <a:off x="7947103" y="3679405"/>
                  <a:ext cx="207477" cy="207477"/>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şľíḍe">
                  <a:extLst>
                    <a:ext uri="{FF2B5EF4-FFF2-40B4-BE49-F238E27FC236}">
                      <a16:creationId xmlns:a16="http://schemas.microsoft.com/office/drawing/2014/main" id="{6ABE9C9C-59F8-1E5E-6516-B7839691A6D0}"/>
                    </a:ext>
                  </a:extLst>
                </p:cNvPr>
                <p:cNvSpPr/>
                <p:nvPr/>
              </p:nvSpPr>
              <p:spPr bwMode="auto">
                <a:xfrm>
                  <a:off x="8704589" y="1177939"/>
                  <a:ext cx="172245" cy="170287"/>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ṥľïďê">
                  <a:extLst>
                    <a:ext uri="{FF2B5EF4-FFF2-40B4-BE49-F238E27FC236}">
                      <a16:creationId xmlns:a16="http://schemas.microsoft.com/office/drawing/2014/main" id="{DB17DF40-7E84-8A68-51CD-A4B62CF893D4}"/>
                    </a:ext>
                  </a:extLst>
                </p:cNvPr>
                <p:cNvSpPr/>
                <p:nvPr/>
              </p:nvSpPr>
              <p:spPr bwMode="auto">
                <a:xfrm>
                  <a:off x="7489088" y="3493458"/>
                  <a:ext cx="201605" cy="199648"/>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şļïḋe">
                  <a:extLst>
                    <a:ext uri="{FF2B5EF4-FFF2-40B4-BE49-F238E27FC236}">
                      <a16:creationId xmlns:a16="http://schemas.microsoft.com/office/drawing/2014/main" id="{1D4FC4D4-2977-519D-2099-B38159BDA2F5}"/>
                    </a:ext>
                  </a:extLst>
                </p:cNvPr>
                <p:cNvSpPr/>
                <p:nvPr/>
              </p:nvSpPr>
              <p:spPr bwMode="auto">
                <a:xfrm>
                  <a:off x="7424496" y="4556288"/>
                  <a:ext cx="207477" cy="182031"/>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ŝľíḑê">
                  <a:extLst>
                    <a:ext uri="{FF2B5EF4-FFF2-40B4-BE49-F238E27FC236}">
                      <a16:creationId xmlns:a16="http://schemas.microsoft.com/office/drawing/2014/main" id="{691E8220-2E56-1FCA-D3F3-A3AA7619CA36}"/>
                    </a:ext>
                  </a:extLst>
                </p:cNvPr>
                <p:cNvSpPr/>
                <p:nvPr/>
              </p:nvSpPr>
              <p:spPr bwMode="auto">
                <a:xfrm>
                  <a:off x="7725924" y="4971241"/>
                  <a:ext cx="150715" cy="154628"/>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ṧḷïḍé">
                  <a:extLst>
                    <a:ext uri="{FF2B5EF4-FFF2-40B4-BE49-F238E27FC236}">
                      <a16:creationId xmlns:a16="http://schemas.microsoft.com/office/drawing/2014/main" id="{1D95D842-20DA-30DD-3BAF-672740D8FE3F}"/>
                    </a:ext>
                  </a:extLst>
                </p:cNvPr>
                <p:cNvSpPr/>
                <p:nvPr/>
              </p:nvSpPr>
              <p:spPr bwMode="auto">
                <a:xfrm>
                  <a:off x="6888188" y="4926222"/>
                  <a:ext cx="248581" cy="250538"/>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ṡḷïďé">
                  <a:extLst>
                    <a:ext uri="{FF2B5EF4-FFF2-40B4-BE49-F238E27FC236}">
                      <a16:creationId xmlns:a16="http://schemas.microsoft.com/office/drawing/2014/main" id="{81133875-232E-BEE3-EA96-67AADB82BFE0}"/>
                    </a:ext>
                  </a:extLst>
                </p:cNvPr>
                <p:cNvSpPr/>
                <p:nvPr/>
              </p:nvSpPr>
              <p:spPr bwMode="auto">
                <a:xfrm>
                  <a:off x="6868614" y="4354682"/>
                  <a:ext cx="182032" cy="185946"/>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ļídé">
                  <a:extLst>
                    <a:ext uri="{FF2B5EF4-FFF2-40B4-BE49-F238E27FC236}">
                      <a16:creationId xmlns:a16="http://schemas.microsoft.com/office/drawing/2014/main" id="{E2537121-54C6-3093-1EFF-974BC9A0AD7E}"/>
                    </a:ext>
                  </a:extLst>
                </p:cNvPr>
                <p:cNvSpPr/>
                <p:nvPr/>
              </p:nvSpPr>
              <p:spPr bwMode="auto">
                <a:xfrm>
                  <a:off x="6958652" y="3260536"/>
                  <a:ext cx="287728" cy="160501"/>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ľide">
                  <a:extLst>
                    <a:ext uri="{FF2B5EF4-FFF2-40B4-BE49-F238E27FC236}">
                      <a16:creationId xmlns:a16="http://schemas.microsoft.com/office/drawing/2014/main" id="{7E218C9F-B50B-A4CB-7518-0DBA29F364D9}"/>
                    </a:ext>
                  </a:extLst>
                </p:cNvPr>
                <p:cNvSpPr/>
                <p:nvPr/>
              </p:nvSpPr>
              <p:spPr bwMode="auto">
                <a:xfrm>
                  <a:off x="7696565" y="835405"/>
                  <a:ext cx="207477" cy="20551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ṣlíďe">
                  <a:extLst>
                    <a:ext uri="{FF2B5EF4-FFF2-40B4-BE49-F238E27FC236}">
                      <a16:creationId xmlns:a16="http://schemas.microsoft.com/office/drawing/2014/main" id="{626C6950-B164-7772-D19A-10FC1EA2B872}"/>
                    </a:ext>
                  </a:extLst>
                </p:cNvPr>
                <p:cNvSpPr/>
                <p:nvPr/>
              </p:nvSpPr>
              <p:spPr bwMode="auto">
                <a:xfrm>
                  <a:off x="8217214" y="5047577"/>
                  <a:ext cx="191818" cy="19573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ṩļiḓe">
                  <a:extLst>
                    <a:ext uri="{FF2B5EF4-FFF2-40B4-BE49-F238E27FC236}">
                      <a16:creationId xmlns:a16="http://schemas.microsoft.com/office/drawing/2014/main" id="{18768188-B50C-4799-1CF3-4ABCE3B8CF0D}"/>
                    </a:ext>
                  </a:extLst>
                </p:cNvPr>
                <p:cNvSpPr/>
                <p:nvPr/>
              </p:nvSpPr>
              <p:spPr bwMode="auto">
                <a:xfrm>
                  <a:off x="7085879" y="5474274"/>
                  <a:ext cx="221179" cy="219221"/>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şľíḓe">
                  <a:extLst>
                    <a:ext uri="{FF2B5EF4-FFF2-40B4-BE49-F238E27FC236}">
                      <a16:creationId xmlns:a16="http://schemas.microsoft.com/office/drawing/2014/main" id="{702398C7-8C29-3A41-6139-8E537D7A9E08}"/>
                    </a:ext>
                  </a:extLst>
                </p:cNvPr>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ṩļîďê">
                  <a:extLst>
                    <a:ext uri="{FF2B5EF4-FFF2-40B4-BE49-F238E27FC236}">
                      <a16:creationId xmlns:a16="http://schemas.microsoft.com/office/drawing/2014/main" id="{5A2C3800-0E20-8101-3E98-F519326434CC}"/>
                    </a:ext>
                  </a:extLst>
                </p:cNvPr>
                <p:cNvSpPr/>
                <p:nvPr/>
              </p:nvSpPr>
              <p:spPr bwMode="auto">
                <a:xfrm>
                  <a:off x="9976852" y="5491891"/>
                  <a:ext cx="223135" cy="225092"/>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ṩľîḋé">
                  <a:extLst>
                    <a:ext uri="{FF2B5EF4-FFF2-40B4-BE49-F238E27FC236}">
                      <a16:creationId xmlns:a16="http://schemas.microsoft.com/office/drawing/2014/main" id="{DCE7A3E1-A17A-C569-A865-150CF7ECB5B5}"/>
                    </a:ext>
                  </a:extLst>
                </p:cNvPr>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ṥľïḓe">
                  <a:extLst>
                    <a:ext uri="{FF2B5EF4-FFF2-40B4-BE49-F238E27FC236}">
                      <a16:creationId xmlns:a16="http://schemas.microsoft.com/office/drawing/2014/main" id="{9BD45181-FDEC-878E-FC9B-F1B9B1C867A0}"/>
                    </a:ext>
                  </a:extLst>
                </p:cNvPr>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ṡḷïďè">
                  <a:extLst>
                    <a:ext uri="{FF2B5EF4-FFF2-40B4-BE49-F238E27FC236}">
                      <a16:creationId xmlns:a16="http://schemas.microsoft.com/office/drawing/2014/main" id="{663E0921-B0F9-26B3-B3B2-337E32D359C9}"/>
                    </a:ext>
                  </a:extLst>
                </p:cNvPr>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sļíḑè">
                  <a:extLst>
                    <a:ext uri="{FF2B5EF4-FFF2-40B4-BE49-F238E27FC236}">
                      <a16:creationId xmlns:a16="http://schemas.microsoft.com/office/drawing/2014/main" id="{B9600C33-1FBD-F9FB-A9B0-C2F62EAEE30C}"/>
                    </a:ext>
                  </a:extLst>
                </p:cNvPr>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ṧlîdé">
                  <a:extLst>
                    <a:ext uri="{FF2B5EF4-FFF2-40B4-BE49-F238E27FC236}">
                      <a16:creationId xmlns:a16="http://schemas.microsoft.com/office/drawing/2014/main" id="{AA3F69C2-ABE6-61CA-0958-C94840980C69}"/>
                    </a:ext>
                  </a:extLst>
                </p:cNvPr>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şḷíďê">
                  <a:extLst>
                    <a:ext uri="{FF2B5EF4-FFF2-40B4-BE49-F238E27FC236}">
                      <a16:creationId xmlns:a16="http://schemas.microsoft.com/office/drawing/2014/main" id="{A1F6A5D4-9C9C-EF44-59BF-938235FFD7AA}"/>
                    </a:ext>
                  </a:extLst>
                </p:cNvPr>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ṣ1ïďê">
                  <a:extLst>
                    <a:ext uri="{FF2B5EF4-FFF2-40B4-BE49-F238E27FC236}">
                      <a16:creationId xmlns:a16="http://schemas.microsoft.com/office/drawing/2014/main" id="{8750D5AC-746F-A7F4-1D1B-11694518DD6F}"/>
                    </a:ext>
                  </a:extLst>
                </p:cNvPr>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ŝľíḓe">
                  <a:extLst>
                    <a:ext uri="{FF2B5EF4-FFF2-40B4-BE49-F238E27FC236}">
                      <a16:creationId xmlns:a16="http://schemas.microsoft.com/office/drawing/2014/main" id="{567F6499-3E7E-6294-DD34-0CBC12416F22}"/>
                    </a:ext>
                  </a:extLst>
                </p:cNvPr>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ṥ1îḓê">
                  <a:extLst>
                    <a:ext uri="{FF2B5EF4-FFF2-40B4-BE49-F238E27FC236}">
                      <a16:creationId xmlns:a16="http://schemas.microsoft.com/office/drawing/2014/main" id="{1FA2A2B3-CE13-C4EC-DB88-EB20298998C3}"/>
                    </a:ext>
                  </a:extLst>
                </p:cNvPr>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ṩľîḓê">
                  <a:extLst>
                    <a:ext uri="{FF2B5EF4-FFF2-40B4-BE49-F238E27FC236}">
                      <a16:creationId xmlns:a16="http://schemas.microsoft.com/office/drawing/2014/main" id="{06AFE83C-1920-EEB4-BE8D-2F32C8E44400}"/>
                    </a:ext>
                  </a:extLst>
                </p:cNvPr>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54" name="ïṥlîďé">
                  <a:extLst>
                    <a:ext uri="{FF2B5EF4-FFF2-40B4-BE49-F238E27FC236}">
                      <a16:creationId xmlns:a16="http://schemas.microsoft.com/office/drawing/2014/main" id="{88D8DDF1-9F67-D5F5-AEEC-657D99F38920}"/>
                    </a:ext>
                  </a:extLst>
                </p:cNvPr>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śḷïďé">
                  <a:extLst>
                    <a:ext uri="{FF2B5EF4-FFF2-40B4-BE49-F238E27FC236}">
                      <a16:creationId xmlns:a16="http://schemas.microsoft.com/office/drawing/2014/main" id="{F37878EE-078F-C48A-C22D-84CFA557A4D4}"/>
                    </a:ext>
                  </a:extLst>
                </p:cNvPr>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ŝļïḍé">
                  <a:extLst>
                    <a:ext uri="{FF2B5EF4-FFF2-40B4-BE49-F238E27FC236}">
                      <a16:creationId xmlns:a16="http://schemas.microsoft.com/office/drawing/2014/main" id="{E7160F16-7BEC-4DE4-5523-84E0BD005321}"/>
                    </a:ext>
                  </a:extLst>
                </p:cNvPr>
                <p:cNvSpPr/>
                <p:nvPr/>
              </p:nvSpPr>
              <p:spPr bwMode="auto">
                <a:xfrm>
                  <a:off x="7782165" y="3068712"/>
                  <a:ext cx="230965" cy="227050"/>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ṧ1ídé">
                  <a:extLst>
                    <a:ext uri="{FF2B5EF4-FFF2-40B4-BE49-F238E27FC236}">
                      <a16:creationId xmlns:a16="http://schemas.microsoft.com/office/drawing/2014/main" id="{FCFDF187-DB9B-A24A-4A08-48ED69204A4C}"/>
                    </a:ext>
                  </a:extLst>
                </p:cNvPr>
                <p:cNvSpPr/>
                <p:nvPr/>
              </p:nvSpPr>
              <p:spPr bwMode="auto">
                <a:xfrm>
                  <a:off x="8409033" y="762985"/>
                  <a:ext cx="189861" cy="187904"/>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5" name="íşḻîďe">
              <a:extLst>
                <a:ext uri="{FF2B5EF4-FFF2-40B4-BE49-F238E27FC236}">
                  <a16:creationId xmlns:a16="http://schemas.microsoft.com/office/drawing/2014/main" id="{4E3E059A-2C4D-9655-CB46-82860224EBE9}"/>
                </a:ext>
              </a:extLst>
            </p:cNvPr>
            <p:cNvSpPr/>
            <p:nvPr/>
          </p:nvSpPr>
          <p:spPr>
            <a:xfrm>
              <a:off x="1373256" y="1446154"/>
              <a:ext cx="2365621" cy="4701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b" anchorCtr="0">
              <a:normAutofit lnSpcReduction="10000"/>
            </a:bodyPr>
            <a:lstStyle/>
            <a:p>
              <a:pPr>
                <a:lnSpc>
                  <a:spcPct val="120000"/>
                </a:lnSpc>
              </a:pPr>
              <a:r>
                <a:rPr lang="en-US" altLang="zh-CN" b="1" dirty="0">
                  <a:solidFill>
                    <a:schemeClr val="bg1"/>
                  </a:solidFill>
                </a:rPr>
                <a:t>Bartlett Algorithm</a:t>
              </a:r>
              <a:endParaRPr lang="zh-CN" altLang="en-US" b="1" dirty="0">
                <a:solidFill>
                  <a:schemeClr val="bg1"/>
                </a:solidFill>
              </a:endParaRPr>
            </a:p>
          </p:txBody>
        </p:sp>
        <p:sp>
          <p:nvSpPr>
            <p:cNvPr id="7" name="i$ľíḓe">
              <a:extLst>
                <a:ext uri="{FF2B5EF4-FFF2-40B4-BE49-F238E27FC236}">
                  <a16:creationId xmlns:a16="http://schemas.microsoft.com/office/drawing/2014/main" id="{AC585741-5517-E304-7292-46A5C38A4176}"/>
                </a:ext>
              </a:extLst>
            </p:cNvPr>
            <p:cNvSpPr/>
            <p:nvPr/>
          </p:nvSpPr>
          <p:spPr>
            <a:xfrm>
              <a:off x="1373256" y="2624143"/>
              <a:ext cx="2365621" cy="4701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b" anchorCtr="0">
              <a:normAutofit lnSpcReduction="10000"/>
            </a:bodyPr>
            <a:lstStyle/>
            <a:p>
              <a:pPr>
                <a:lnSpc>
                  <a:spcPct val="120000"/>
                </a:lnSpc>
              </a:pPr>
              <a:r>
                <a:rPr lang="en-US" altLang="zh-CN" dirty="0"/>
                <a:t>Capon Algorithm</a:t>
              </a:r>
              <a:endParaRPr lang="zh-CN" altLang="en-US" b="1" dirty="0">
                <a:solidFill>
                  <a:schemeClr val="bg1"/>
                </a:solidFill>
              </a:endParaRPr>
            </a:p>
          </p:txBody>
        </p:sp>
        <p:sp>
          <p:nvSpPr>
            <p:cNvPr id="8" name="i$ḻiḍê">
              <a:extLst>
                <a:ext uri="{FF2B5EF4-FFF2-40B4-BE49-F238E27FC236}">
                  <a16:creationId xmlns:a16="http://schemas.microsoft.com/office/drawing/2014/main" id="{ACB99323-F8F8-F336-5590-B038EC5F7CD5}"/>
                </a:ext>
              </a:extLst>
            </p:cNvPr>
            <p:cNvSpPr/>
            <p:nvPr/>
          </p:nvSpPr>
          <p:spPr bwMode="auto">
            <a:xfrm>
              <a:off x="1384073" y="3094327"/>
              <a:ext cx="3574300" cy="3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endParaRPr lang="en-US" altLang="zh-CN" sz="1100" dirty="0"/>
            </a:p>
          </p:txBody>
        </p:sp>
        <p:sp>
          <p:nvSpPr>
            <p:cNvPr id="9" name="îṥḷíḍé">
              <a:extLst>
                <a:ext uri="{FF2B5EF4-FFF2-40B4-BE49-F238E27FC236}">
                  <a16:creationId xmlns:a16="http://schemas.microsoft.com/office/drawing/2014/main" id="{0EFB92FE-CFA5-2468-0A9D-29477D729835}"/>
                </a:ext>
              </a:extLst>
            </p:cNvPr>
            <p:cNvSpPr/>
            <p:nvPr/>
          </p:nvSpPr>
          <p:spPr>
            <a:xfrm>
              <a:off x="1373256" y="3802131"/>
              <a:ext cx="2365621" cy="4701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b" anchorCtr="0">
              <a:normAutofit lnSpcReduction="10000"/>
            </a:bodyPr>
            <a:lstStyle/>
            <a:p>
              <a:pPr>
                <a:lnSpc>
                  <a:spcPct val="120000"/>
                </a:lnSpc>
              </a:pPr>
              <a:r>
                <a:rPr lang="en-US" altLang="zh-CN" dirty="0"/>
                <a:t>MEM Algorithm</a:t>
              </a:r>
              <a:endParaRPr lang="zh-CN" altLang="en-US" b="1" dirty="0">
                <a:solidFill>
                  <a:schemeClr val="bg1"/>
                </a:solidFill>
              </a:endParaRPr>
            </a:p>
          </p:txBody>
        </p:sp>
        <p:sp>
          <p:nvSpPr>
            <p:cNvPr id="11" name="íṣ1íḋè">
              <a:extLst>
                <a:ext uri="{FF2B5EF4-FFF2-40B4-BE49-F238E27FC236}">
                  <a16:creationId xmlns:a16="http://schemas.microsoft.com/office/drawing/2014/main" id="{D1C5D5CC-FEAA-F2EB-216C-EFE33FEABE58}"/>
                </a:ext>
              </a:extLst>
            </p:cNvPr>
            <p:cNvSpPr/>
            <p:nvPr/>
          </p:nvSpPr>
          <p:spPr>
            <a:xfrm>
              <a:off x="1373256" y="4980121"/>
              <a:ext cx="2365621" cy="470185"/>
            </a:xfrm>
            <a:prstGeom prst="round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b" anchorCtr="0">
              <a:normAutofit lnSpcReduction="10000"/>
            </a:bodyPr>
            <a:lstStyle/>
            <a:p>
              <a:pPr>
                <a:lnSpc>
                  <a:spcPct val="120000"/>
                </a:lnSpc>
              </a:pPr>
              <a:r>
                <a:rPr lang="en-US" altLang="zh-CN" dirty="0"/>
                <a:t>MUSIC Algorithm</a:t>
              </a:r>
              <a:endParaRPr lang="zh-CN" altLang="en-US" b="1" dirty="0">
                <a:solidFill>
                  <a:schemeClr val="bg1"/>
                </a:solidFill>
              </a:endParaRPr>
            </a:p>
          </p:txBody>
        </p:sp>
        <p:cxnSp>
          <p:nvCxnSpPr>
            <p:cNvPr id="13" name="íṥlîḍé">
              <a:extLst>
                <a:ext uri="{FF2B5EF4-FFF2-40B4-BE49-F238E27FC236}">
                  <a16:creationId xmlns:a16="http://schemas.microsoft.com/office/drawing/2014/main" id="{EE701808-4C0A-FB61-2805-B3EE7C7CBE6D}"/>
                </a:ext>
              </a:extLst>
            </p:cNvPr>
            <p:cNvCxnSpPr/>
            <p:nvPr/>
          </p:nvCxnSpPr>
          <p:spPr>
            <a:xfrm>
              <a:off x="1405707" y="2289734"/>
              <a:ext cx="345184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ïṡļïḍê">
              <a:extLst>
                <a:ext uri="{FF2B5EF4-FFF2-40B4-BE49-F238E27FC236}">
                  <a16:creationId xmlns:a16="http://schemas.microsoft.com/office/drawing/2014/main" id="{3F51E7B7-DD37-CDD9-FD24-404FDAA23903}"/>
                </a:ext>
              </a:extLst>
            </p:cNvPr>
            <p:cNvCxnSpPr/>
            <p:nvPr/>
          </p:nvCxnSpPr>
          <p:spPr>
            <a:xfrm>
              <a:off x="1405707" y="3469688"/>
              <a:ext cx="345184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iṣlîďê">
              <a:extLst>
                <a:ext uri="{FF2B5EF4-FFF2-40B4-BE49-F238E27FC236}">
                  <a16:creationId xmlns:a16="http://schemas.microsoft.com/office/drawing/2014/main" id="{2E108D02-4CBE-9E76-5D46-F97CC2E99450}"/>
                </a:ext>
              </a:extLst>
            </p:cNvPr>
            <p:cNvCxnSpPr/>
            <p:nvPr/>
          </p:nvCxnSpPr>
          <p:spPr>
            <a:xfrm>
              <a:off x="1405707" y="4649642"/>
              <a:ext cx="3451849"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179" name="矩形 178">
            <a:extLst>
              <a:ext uri="{FF2B5EF4-FFF2-40B4-BE49-F238E27FC236}">
                <a16:creationId xmlns:a16="http://schemas.microsoft.com/office/drawing/2014/main" id="{6C5E5E28-E81E-ECF6-29EB-861817391177}"/>
              </a:ext>
            </a:extLst>
          </p:cNvPr>
          <p:cNvSpPr>
            <a:spLocks noChangeAspect="1"/>
          </p:cNvSpPr>
          <p:nvPr/>
        </p:nvSpPr>
        <p:spPr>
          <a:xfrm>
            <a:off x="4640059" y="474173"/>
            <a:ext cx="3473999" cy="4396781"/>
          </a:xfrm>
          <a:prstGeom prst="rect">
            <a:avLst/>
          </a:prstGeom>
          <a:blipFill dpi="0" rotWithShape="1">
            <a:blip r:embed="rId3"/>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85214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2223033"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Experience</a:t>
            </a:r>
          </a:p>
        </p:txBody>
      </p:sp>
      <p:sp>
        <p:nvSpPr>
          <p:cNvPr id="3" name="文本框 15"/>
          <p:cNvSpPr txBox="1"/>
          <p:nvPr/>
        </p:nvSpPr>
        <p:spPr>
          <a:xfrm>
            <a:off x="554370" y="807827"/>
            <a:ext cx="7965453" cy="3842206"/>
          </a:xfrm>
          <a:prstGeom prst="rect">
            <a:avLst/>
          </a:prstGeom>
          <a:noFill/>
        </p:spPr>
        <p:txBody>
          <a:bodyPr wrap="square" lIns="68580" tIns="34290" rIns="68580" bIns="34290" rtlCol="0">
            <a:spAutoFit/>
          </a:bodyPr>
          <a:lstStyle/>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When building physical devices, we need to test each device separately before connecting it, in case there are experimental problems that arise later</a:t>
            </a:r>
          </a:p>
          <a:p>
            <a:endParaRPr lang="en-US" altLang="zh-CN" sz="1600" dirty="0">
              <a:solidFill>
                <a:srgbClr val="1B4367"/>
              </a:solidFill>
              <a:cs typeface="+mn-ea"/>
              <a:sym typeface="+mn-lt"/>
            </a:endParaRP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Understand the hardware specifications first. Each device has different requirements. For example, the maximum frequency of the signal that Kerberos SDR can receive is only 1.75GHz. The center frequency we set at the beginning is higher than this value, so the signal cannot be received.</a:t>
            </a:r>
          </a:p>
          <a:p>
            <a:endParaRPr lang="en-US" altLang="zh-CN" sz="1600" dirty="0">
              <a:solidFill>
                <a:srgbClr val="1B4367"/>
              </a:solidFill>
              <a:cs typeface="+mn-ea"/>
              <a:sym typeface="+mn-lt"/>
            </a:endParaRP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Follow-up analysis where the experimental results do not match the theory</a:t>
            </a:r>
          </a:p>
          <a:p>
            <a:endParaRPr lang="en-US" altLang="zh-CN" sz="1600" dirty="0">
              <a:solidFill>
                <a:srgbClr val="1B4367"/>
              </a:solidFill>
              <a:cs typeface="+mn-ea"/>
              <a:sym typeface="+mn-lt"/>
            </a:endParaRP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Arrange the time of the experiment, the importance of the experimental site</a:t>
            </a:r>
          </a:p>
        </p:txBody>
      </p:sp>
      <p:sp>
        <p:nvSpPr>
          <p:cNvPr id="6"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8"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40</a:t>
            </a:fld>
            <a:endParaRPr lang="zh-CN" altLang="en-US" sz="1200" dirty="0">
              <a:solidFill>
                <a:schemeClr val="tx1">
                  <a:tint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9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p:cNvSpPr txBox="1"/>
          <p:nvPr/>
        </p:nvSpPr>
        <p:spPr>
          <a:xfrm>
            <a:off x="554370" y="176247"/>
            <a:ext cx="2223033" cy="514350"/>
          </a:xfrm>
          <a:prstGeom prst="rect">
            <a:avLst/>
          </a:prstGeom>
          <a:noFill/>
        </p:spPr>
        <p:txBody>
          <a:bodyPr wrap="square" lIns="68580" tIns="34290" rIns="68580" bIns="34290" rtlCol="0">
            <a:spAutoFit/>
          </a:bodyPr>
          <a:lstStyle/>
          <a:p>
            <a:endParaRPr lang="zh-CN" altLang="en-US" sz="1200" b="1" dirty="0">
              <a:latin typeface="Cambria" panose="02040503050406030204" pitchFamily="18" charset="0"/>
            </a:endParaRPr>
          </a:p>
          <a:p>
            <a:r>
              <a:rPr lang="en-US" altLang="zh-CN" sz="1700" b="1" u="sng" dirty="0">
                <a:solidFill>
                  <a:srgbClr val="1B4367"/>
                </a:solidFill>
                <a:cs typeface="+mn-ea"/>
                <a:sym typeface="+mn-lt"/>
              </a:rPr>
              <a:t>Experience</a:t>
            </a:r>
          </a:p>
        </p:txBody>
      </p:sp>
      <p:sp>
        <p:nvSpPr>
          <p:cNvPr id="3" name="文本框 15"/>
          <p:cNvSpPr txBox="1"/>
          <p:nvPr/>
        </p:nvSpPr>
        <p:spPr>
          <a:xfrm>
            <a:off x="554370" y="685942"/>
            <a:ext cx="8136406" cy="4088427"/>
          </a:xfrm>
          <a:prstGeom prst="rect">
            <a:avLst/>
          </a:prstGeom>
          <a:noFill/>
        </p:spPr>
        <p:txBody>
          <a:bodyPr wrap="square" lIns="68580" tIns="34290" rIns="68580" bIns="34290" rtlCol="0">
            <a:spAutoFit/>
          </a:bodyPr>
          <a:lstStyle/>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When testing the connections of the antennas, we just tested one antenna at the first time, and there is an error which took us a lot of time to debug. However, when testing all four antennas together, we found that when we started testing the third antenna, the connection was aborted. Therefore, we finally found the problem for that is the power supply of SDR is insufficient so that we cannot drive all four antennas simultaneously.</a:t>
            </a:r>
          </a:p>
          <a:p>
            <a:endParaRPr lang="en-US" altLang="zh-CN" sz="1600" dirty="0">
              <a:solidFill>
                <a:srgbClr val="1B4367"/>
              </a:solidFill>
              <a:cs typeface="+mn-ea"/>
              <a:sym typeface="+mn-lt"/>
            </a:endParaRPr>
          </a:p>
          <a:p>
            <a:pPr marL="285750" indent="-285750">
              <a:lnSpc>
                <a:spcPct val="150000"/>
              </a:lnSpc>
              <a:buFont typeface="Arial" panose="020B0604020202020204" pitchFamily="34" charset="0"/>
              <a:buChar char="•"/>
            </a:pPr>
            <a:r>
              <a:rPr lang="en-US" altLang="zh-CN" sz="1600" dirty="0">
                <a:solidFill>
                  <a:srgbClr val="1B4367"/>
                </a:solidFill>
                <a:cs typeface="+mn-ea"/>
                <a:sym typeface="+mn-lt"/>
              </a:rPr>
              <a:t>When using MUSIC algorithm to estimate DOA, it should be noticed that the number of receiving antennas must be more than the number of received signals. So we can conclude that MUSIC algorithm cannot be used in situations where there are large number of received signals (large number of scatters).</a:t>
            </a:r>
          </a:p>
        </p:txBody>
      </p:sp>
      <p:sp>
        <p:nvSpPr>
          <p:cNvPr id="6" name="页脚占位符 3"/>
          <p:cNvSpPr txBox="1"/>
          <p:nvPr/>
        </p:nvSpPr>
        <p:spPr>
          <a:xfrm>
            <a:off x="2605683" y="4767263"/>
            <a:ext cx="3932634"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altLang="zh-CN" sz="1200" dirty="0">
                <a:solidFill>
                  <a:schemeClr val="tx1">
                    <a:tint val="75000"/>
                  </a:schemeClr>
                </a:solidFill>
              </a:rPr>
              <a:t>EE312: Design of Modern Communication Systems</a:t>
            </a:r>
          </a:p>
        </p:txBody>
      </p:sp>
      <p:sp>
        <p:nvSpPr>
          <p:cNvPr id="8" name="灯片编号占位符 4"/>
          <p:cNvSpPr txBox="1"/>
          <p:nvPr/>
        </p:nvSpPr>
        <p:spPr>
          <a:xfrm>
            <a:off x="6705273" y="4767263"/>
            <a:ext cx="2020817" cy="273844"/>
          </a:xfrm>
          <a:prstGeom prst="rect">
            <a:avLst/>
          </a:prstGeom>
        </p:spPr>
        <p:txBody>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r"/>
            <a:fld id="{7D9BB5D0-35E4-459D-AEF3-FE4D7C45CC19}" type="slidenum">
              <a:rPr lang="zh-CN" altLang="en-US" sz="1200">
                <a:solidFill>
                  <a:schemeClr val="tx1">
                    <a:tint val="75000"/>
                  </a:schemeClr>
                </a:solidFill>
              </a:rPr>
              <a:t>41</a:t>
            </a:fld>
            <a:endParaRPr lang="zh-CN" altLang="en-US" sz="1200" dirty="0">
              <a:solidFill>
                <a:schemeClr val="tx1">
                  <a:tint val="75000"/>
                </a:schemeClr>
              </a:solidFill>
            </a:endParaRPr>
          </a:p>
        </p:txBody>
      </p:sp>
    </p:spTree>
    <p:extLst>
      <p:ext uri="{BB962C8B-B14F-4D97-AF65-F5344CB8AC3E}">
        <p14:creationId xmlns:p14="http://schemas.microsoft.com/office/powerpoint/2010/main" val="30419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9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435780" y="1921572"/>
            <a:ext cx="4272439" cy="1300356"/>
          </a:xfrm>
          <a:prstGeom prst="rect">
            <a:avLst/>
          </a:prstGeom>
          <a:noFill/>
        </p:spPr>
        <p:txBody>
          <a:bodyPr wrap="square" lIns="68580" tIns="34290" rIns="68580" bIns="34290" rtlCol="0">
            <a:spAutoFit/>
          </a:bodyPr>
          <a:lstStyle/>
          <a:p>
            <a:pPr algn="ctr">
              <a:defRPr/>
            </a:pPr>
            <a:r>
              <a:rPr lang="en-US" altLang="zh-CN" sz="8000" b="1" dirty="0">
                <a:solidFill>
                  <a:srgbClr val="1B4367"/>
                </a:solidFill>
                <a:cs typeface="+mn-ea"/>
                <a:sym typeface="+mn-lt"/>
              </a:rPr>
              <a:t>Q&amp;A</a:t>
            </a:r>
          </a:p>
        </p:txBody>
      </p:sp>
      <p:sp>
        <p:nvSpPr>
          <p:cNvPr id="4" name="页脚占位符 3">
            <a:extLst>
              <a:ext uri="{FF2B5EF4-FFF2-40B4-BE49-F238E27FC236}">
                <a16:creationId xmlns:a16="http://schemas.microsoft.com/office/drawing/2014/main" id="{ABD626E8-78B0-B668-70B9-761DE7716F47}"/>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a:extLst>
              <a:ext uri="{FF2B5EF4-FFF2-40B4-BE49-F238E27FC236}">
                <a16:creationId xmlns:a16="http://schemas.microsoft.com/office/drawing/2014/main" id="{817C1840-D918-8168-134E-E71B3C61D9CB}"/>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42</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435780" y="2029294"/>
            <a:ext cx="4272439" cy="1084912"/>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srgbClr val="1B4367"/>
                </a:solidFill>
                <a:effectLst/>
                <a:uLnTx/>
                <a:uFillTx/>
                <a:latin typeface="微软雅黑" panose="020B0503020204020204" charset="-122"/>
                <a:ea typeface="微软雅黑" panose="020B0503020204020204" charset="-122"/>
                <a:cs typeface="+mn-ea"/>
                <a:sym typeface="+mn-lt"/>
              </a:rPr>
              <a:t>THANKS</a:t>
            </a:r>
          </a:p>
        </p:txBody>
      </p:sp>
      <p:sp>
        <p:nvSpPr>
          <p:cNvPr id="4" name="页脚占位符 3">
            <a:extLst>
              <a:ext uri="{FF2B5EF4-FFF2-40B4-BE49-F238E27FC236}">
                <a16:creationId xmlns:a16="http://schemas.microsoft.com/office/drawing/2014/main" id="{A97E5407-05CA-F2FF-D838-CD21F627869C}"/>
              </a:ext>
            </a:extLst>
          </p:cNvPr>
          <p:cNvSpPr>
            <a:spLocks noGrp="1"/>
          </p:cNvSpPr>
          <p:nvPr>
            <p:ph type="ftr" sz="quarter" idx="11"/>
          </p:nvPr>
        </p:nvSpPr>
        <p:spPr>
          <a:xfrm>
            <a:off x="2605683" y="4767263"/>
            <a:ext cx="3932634" cy="273844"/>
          </a:xfrm>
        </p:spPr>
        <p:txBody>
          <a:bodyPr/>
          <a:lstStyle/>
          <a:p>
            <a:r>
              <a:rPr lang="en-US" altLang="zh-CN" sz="1200" dirty="0"/>
              <a:t>EE312: Design of Modern Communication Systems</a:t>
            </a:r>
          </a:p>
        </p:txBody>
      </p:sp>
      <p:sp>
        <p:nvSpPr>
          <p:cNvPr id="5" name="灯片编号占位符 4">
            <a:extLst>
              <a:ext uri="{FF2B5EF4-FFF2-40B4-BE49-F238E27FC236}">
                <a16:creationId xmlns:a16="http://schemas.microsoft.com/office/drawing/2014/main" id="{2F15EB37-3369-92C8-8751-133C758E861D}"/>
              </a:ext>
            </a:extLst>
          </p:cNvPr>
          <p:cNvSpPr>
            <a:spLocks noGrp="1"/>
          </p:cNvSpPr>
          <p:nvPr>
            <p:ph type="sldNum" sz="quarter" idx="12"/>
          </p:nvPr>
        </p:nvSpPr>
        <p:spPr>
          <a:xfrm>
            <a:off x="6705273" y="4767263"/>
            <a:ext cx="2020817" cy="273844"/>
          </a:xfrm>
        </p:spPr>
        <p:txBody>
          <a:bodyPr/>
          <a:lstStyle/>
          <a:p>
            <a:fld id="{7D9BB5D0-35E4-459D-AEF3-FE4D7C45CC19}" type="slidenum">
              <a:rPr lang="zh-CN" altLang="en-US" sz="1200" smtClean="0"/>
              <a:t>43</a:t>
            </a:fld>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D27A1-C127-614D-83F8-943F7904CA84}"/>
              </a:ext>
            </a:extLst>
          </p:cNvPr>
          <p:cNvSpPr>
            <a:spLocks noGrp="1"/>
          </p:cNvSpPr>
          <p:nvPr>
            <p:ph type="title"/>
          </p:nvPr>
        </p:nvSpPr>
        <p:spPr>
          <a:xfrm>
            <a:off x="476250" y="0"/>
            <a:ext cx="7886700" cy="994172"/>
          </a:xfrm>
        </p:spPr>
        <p:txBody>
          <a:bodyPr>
            <a:normAutofit/>
          </a:bodyPr>
          <a:lstStyle/>
          <a:p>
            <a:r>
              <a:rPr lang="en-US" altLang="zh-CN" sz="2000" dirty="0"/>
              <a:t>MUSIC</a:t>
            </a:r>
            <a:r>
              <a:rPr lang="zh-CN" altLang="en-US" sz="2000" dirty="0"/>
              <a:t> </a:t>
            </a:r>
            <a:r>
              <a:rPr lang="en-US" altLang="zh-CN" sz="2000" dirty="0"/>
              <a:t>Algorithm</a:t>
            </a:r>
            <a:endParaRPr lang="zh-CN" altLang="en-US" sz="2000" dirty="0"/>
          </a:p>
        </p:txBody>
      </p:sp>
      <p:pic>
        <p:nvPicPr>
          <p:cNvPr id="4" name="图片 3">
            <a:extLst>
              <a:ext uri="{FF2B5EF4-FFF2-40B4-BE49-F238E27FC236}">
                <a16:creationId xmlns:a16="http://schemas.microsoft.com/office/drawing/2014/main" id="{C3D730FD-0EA5-1AB4-3764-44E556A29B64}"/>
              </a:ext>
            </a:extLst>
          </p:cNvPr>
          <p:cNvPicPr>
            <a:picLocks noChangeAspect="1"/>
          </p:cNvPicPr>
          <p:nvPr/>
        </p:nvPicPr>
        <p:blipFill>
          <a:blip r:embed="rId2"/>
          <a:stretch>
            <a:fillRect/>
          </a:stretch>
        </p:blipFill>
        <p:spPr>
          <a:xfrm>
            <a:off x="1810309" y="712300"/>
            <a:ext cx="5630061" cy="24387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53C7B40-2CB2-1837-1811-F742C807FA5B}"/>
                  </a:ext>
                </a:extLst>
              </p:cNvPr>
              <p:cNvSpPr txBox="1"/>
              <p:nvPr/>
            </p:nvSpPr>
            <p:spPr>
              <a:xfrm>
                <a:off x="1897380" y="3345681"/>
                <a:ext cx="5935980" cy="307777"/>
              </a:xfrm>
              <a:prstGeom prst="rect">
                <a:avLst/>
              </a:prstGeom>
              <a:noFill/>
            </p:spPr>
            <p:txBody>
              <a:bodyPr wrap="square" rtlCol="0">
                <a:spAutoFit/>
              </a:bodyPr>
              <a:lstStyle/>
              <a:p>
                <a14:m>
                  <m:oMath xmlns:m="http://schemas.openxmlformats.org/officeDocument/2006/math">
                    <m:r>
                      <a:rPr lang="en-US" altLang="zh-CN" b="1" i="1" smtClean="0">
                        <a:latin typeface="Cambria Math" panose="02040503050406030204" pitchFamily="18" charset="0"/>
                      </a:rPr>
                      <m:t>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𝐷</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a14:m>
                <a:r>
                  <a:rPr lang="zh-CN" altLang="en-US" dirty="0"/>
                  <a:t> </a:t>
                </a:r>
                <a:r>
                  <a:rPr lang="en-US" altLang="zh-CN" dirty="0"/>
                  <a:t>with AOA </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𝐷</m:t>
                            </m:r>
                          </m:sub>
                        </m:sSub>
                      </m:e>
                    </m:d>
                  </m:oMath>
                </a14:m>
                <a:r>
                  <a:rPr lang="zh-CN" altLang="en-US" dirty="0"/>
                  <a:t> </a:t>
                </a:r>
              </a:p>
            </p:txBody>
          </p:sp>
        </mc:Choice>
        <mc:Fallback xmlns="">
          <p:sp>
            <p:nvSpPr>
              <p:cNvPr id="7" name="文本框 6">
                <a:extLst>
                  <a:ext uri="{FF2B5EF4-FFF2-40B4-BE49-F238E27FC236}">
                    <a16:creationId xmlns:a16="http://schemas.microsoft.com/office/drawing/2014/main" id="{453C7B40-2CB2-1837-1811-F742C807FA5B}"/>
                  </a:ext>
                </a:extLst>
              </p:cNvPr>
              <p:cNvSpPr txBox="1">
                <a:spLocks noRot="1" noChangeAspect="1" noMove="1" noResize="1" noEditPoints="1" noAdjustHandles="1" noChangeArrowheads="1" noChangeShapeType="1" noTextEdit="1"/>
              </p:cNvSpPr>
              <p:nvPr/>
            </p:nvSpPr>
            <p:spPr>
              <a:xfrm>
                <a:off x="1897380" y="3345681"/>
                <a:ext cx="5935980" cy="307777"/>
              </a:xfrm>
              <a:prstGeom prst="rect">
                <a:avLst/>
              </a:prstGeom>
              <a:blipFill>
                <a:blip r:embed="rId3"/>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E2D6F02-9A8F-FB66-74F6-8D2C1F42A1C0}"/>
                  </a:ext>
                </a:extLst>
              </p:cNvPr>
              <p:cNvSpPr txBox="1"/>
              <p:nvPr/>
            </p:nvSpPr>
            <p:spPr>
              <a:xfrm>
                <a:off x="617220" y="3848099"/>
                <a:ext cx="4373880" cy="307777"/>
              </a:xfrm>
              <a:prstGeom prst="rect">
                <a:avLst/>
              </a:prstGeom>
              <a:noFill/>
            </p:spPr>
            <p:txBody>
              <a:bodyPr wrap="square" rtlCol="0">
                <a:spAutoFit/>
              </a:bodyPr>
              <a:lstStyle/>
              <a:p>
                <a:r>
                  <a:rPr lang="en-US" altLang="zh-CN" dirty="0"/>
                  <a:t>The received signal inspired by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 </a:t>
                </a:r>
                <a:r>
                  <a:rPr lang="en-US" altLang="zh-CN" dirty="0"/>
                  <a:t>is</a:t>
                </a:r>
                <a:endParaRPr lang="zh-CN" altLang="en-US" dirty="0"/>
              </a:p>
            </p:txBody>
          </p:sp>
        </mc:Choice>
        <mc:Fallback xmlns="">
          <p:sp>
            <p:nvSpPr>
              <p:cNvPr id="8" name="文本框 7">
                <a:extLst>
                  <a:ext uri="{FF2B5EF4-FFF2-40B4-BE49-F238E27FC236}">
                    <a16:creationId xmlns:a16="http://schemas.microsoft.com/office/drawing/2014/main" id="{2E2D6F02-9A8F-FB66-74F6-8D2C1F42A1C0}"/>
                  </a:ext>
                </a:extLst>
              </p:cNvPr>
              <p:cNvSpPr txBox="1">
                <a:spLocks noRot="1" noChangeAspect="1" noMove="1" noResize="1" noEditPoints="1" noAdjustHandles="1" noChangeArrowheads="1" noChangeShapeType="1" noTextEdit="1"/>
              </p:cNvSpPr>
              <p:nvPr/>
            </p:nvSpPr>
            <p:spPr>
              <a:xfrm>
                <a:off x="617220" y="3848099"/>
                <a:ext cx="4373880" cy="307777"/>
              </a:xfrm>
              <a:prstGeom prst="rect">
                <a:avLst/>
              </a:prstGeom>
              <a:blipFill>
                <a:blip r:embed="rId4"/>
                <a:stretch>
                  <a:fillRect l="-418"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64BEB-44A2-0C34-DFC5-57D017E81189}"/>
                  </a:ext>
                </a:extLst>
              </p:cNvPr>
              <p:cNvSpPr txBox="1"/>
              <p:nvPr/>
            </p:nvSpPr>
            <p:spPr>
              <a:xfrm>
                <a:off x="1965959" y="4099560"/>
                <a:ext cx="5318760" cy="888448"/>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𝑖</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𝑎</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mr>
                          <m:m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𝑗</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𝑖</m:t>
                                          </m:r>
                                        </m:sub>
                                      </m:sSub>
                                    </m:sup>
                                  </m:sSup>
                                </m:e>
                                <m:e>
                                  <m:r>
                                    <a:rPr lang="en-US" altLang="zh-CN" b="0" i="1" smtClean="0">
                                      <a:latin typeface="Cambria Math" panose="02040503050406030204" pitchFamily="18" charset="0"/>
                                    </a:rPr>
                                    <m:t>⋯</m:t>
                                  </m:r>
                                </m:e>
                              </m:eqArr>
                            </m:e>
                          </m:m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𝑗</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r>
                                        <a:rPr lang="en-US" altLang="zh-CN" b="0" i="1" smtClean="0">
                                          <a:latin typeface="Cambria Math" panose="02040503050406030204" pitchFamily="18" charset="0"/>
                                        </a:rPr>
                                        <m:t>−1</m:t>
                                      </m:r>
                                    </m:e>
                                  </m:d>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rPr>
                                        <m:t>𝑖</m:t>
                                      </m:r>
                                    </m:sub>
                                  </m:sSub>
                                </m:sup>
                              </m:sSup>
                            </m:e>
                          </m:mr>
                        </m:m>
                      </m:e>
                    </m:d>
                  </m:oMath>
                </a14:m>
                <a:r>
                  <a:rPr lang="zh-CN" altLang="en-US" dirty="0"/>
                  <a:t> </a:t>
                </a:r>
                <a:r>
                  <a:rPr lang="en-US" altLang="zh-CN" dirty="0"/>
                  <a:t>and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𝑑</m:t>
                        </m:r>
                      </m:num>
                      <m:den>
                        <m:r>
                          <m:rPr>
                            <m:sty m:val="p"/>
                          </m:rPr>
                          <a:rPr lang="en-US" altLang="zh-CN" i="1">
                            <a:latin typeface="Cambria Math" panose="02040503050406030204" pitchFamily="18" charset="0"/>
                          </a:rPr>
                          <m:t>λ</m:t>
                        </m:r>
                      </m:den>
                    </m:f>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endParaRPr lang="zh-CN" altLang="en-US" dirty="0"/>
              </a:p>
            </p:txBody>
          </p:sp>
        </mc:Choice>
        <mc:Fallback xmlns="">
          <p:sp>
            <p:nvSpPr>
              <p:cNvPr id="9" name="文本框 8">
                <a:extLst>
                  <a:ext uri="{FF2B5EF4-FFF2-40B4-BE49-F238E27FC236}">
                    <a16:creationId xmlns:a16="http://schemas.microsoft.com/office/drawing/2014/main" id="{FFB64BEB-44A2-0C34-DFC5-57D017E81189}"/>
                  </a:ext>
                </a:extLst>
              </p:cNvPr>
              <p:cNvSpPr txBox="1">
                <a:spLocks noRot="1" noChangeAspect="1" noMove="1" noResize="1" noEditPoints="1" noAdjustHandles="1" noChangeArrowheads="1" noChangeShapeType="1" noTextEdit="1"/>
              </p:cNvSpPr>
              <p:nvPr/>
            </p:nvSpPr>
            <p:spPr>
              <a:xfrm>
                <a:off x="1965959" y="4099560"/>
                <a:ext cx="5318760" cy="8884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707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D27A1-C127-614D-83F8-943F7904CA84}"/>
              </a:ext>
            </a:extLst>
          </p:cNvPr>
          <p:cNvSpPr>
            <a:spLocks noGrp="1"/>
          </p:cNvSpPr>
          <p:nvPr>
            <p:ph type="title"/>
          </p:nvPr>
        </p:nvSpPr>
        <p:spPr>
          <a:xfrm>
            <a:off x="476250" y="0"/>
            <a:ext cx="7886700" cy="994172"/>
          </a:xfrm>
        </p:spPr>
        <p:txBody>
          <a:bodyPr>
            <a:normAutofit/>
          </a:bodyPr>
          <a:lstStyle/>
          <a:p>
            <a:r>
              <a:rPr lang="en-US" altLang="zh-CN" sz="2000" dirty="0"/>
              <a:t>MUSIC</a:t>
            </a:r>
            <a:r>
              <a:rPr lang="zh-CN" altLang="en-US" sz="2000" dirty="0"/>
              <a:t> </a:t>
            </a:r>
            <a:r>
              <a:rPr lang="en-US" altLang="zh-CN" sz="2000" dirty="0"/>
              <a:t>Algorithm</a:t>
            </a:r>
            <a:endParaRPr lang="zh-CN" altLang="en-US" sz="2000" dirty="0"/>
          </a:p>
        </p:txBody>
      </p:sp>
      <p:pic>
        <p:nvPicPr>
          <p:cNvPr id="4" name="图片 3">
            <a:extLst>
              <a:ext uri="{FF2B5EF4-FFF2-40B4-BE49-F238E27FC236}">
                <a16:creationId xmlns:a16="http://schemas.microsoft.com/office/drawing/2014/main" id="{C3D730FD-0EA5-1AB4-3764-44E556A29B64}"/>
              </a:ext>
            </a:extLst>
          </p:cNvPr>
          <p:cNvPicPr>
            <a:picLocks noChangeAspect="1"/>
          </p:cNvPicPr>
          <p:nvPr/>
        </p:nvPicPr>
        <p:blipFill>
          <a:blip r:embed="rId2"/>
          <a:stretch>
            <a:fillRect/>
          </a:stretch>
        </p:blipFill>
        <p:spPr>
          <a:xfrm>
            <a:off x="1810309" y="712300"/>
            <a:ext cx="5630061" cy="2438740"/>
          </a:xfrm>
          <a:prstGeom prst="rect">
            <a:avLst/>
          </a:prstGeom>
        </p:spPr>
      </p:pic>
      <p:sp>
        <p:nvSpPr>
          <p:cNvPr id="8" name="文本框 7">
            <a:extLst>
              <a:ext uri="{FF2B5EF4-FFF2-40B4-BE49-F238E27FC236}">
                <a16:creationId xmlns:a16="http://schemas.microsoft.com/office/drawing/2014/main" id="{2E2D6F02-9A8F-FB66-74F6-8D2C1F42A1C0}"/>
              </a:ext>
            </a:extLst>
          </p:cNvPr>
          <p:cNvSpPr txBox="1"/>
          <p:nvPr/>
        </p:nvSpPr>
        <p:spPr>
          <a:xfrm>
            <a:off x="563880" y="3238499"/>
            <a:ext cx="4373880" cy="307777"/>
          </a:xfrm>
          <a:prstGeom prst="rect">
            <a:avLst/>
          </a:prstGeom>
          <a:noFill/>
        </p:spPr>
        <p:txBody>
          <a:bodyPr wrap="square" rtlCol="0">
            <a:spAutoFit/>
          </a:bodyPr>
          <a:lstStyle/>
          <a:p>
            <a:r>
              <a:rPr lang="en-US" altLang="zh-CN" dirty="0"/>
              <a:t>The received signal is</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64BEB-44A2-0C34-DFC5-57D017E81189}"/>
                  </a:ext>
                </a:extLst>
              </p:cNvPr>
              <p:cNvSpPr txBox="1"/>
              <p:nvPr/>
            </p:nvSpPr>
            <p:spPr>
              <a:xfrm>
                <a:off x="1912620" y="3546276"/>
                <a:ext cx="5318760" cy="13444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𝑁</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𝑇</m:t>
                          </m:r>
                        </m:sup>
                      </m:sSup>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r>
                            <a:rPr lang="en-US" altLang="zh-CN" b="1" i="1" smtClean="0">
                              <a:latin typeface="Cambria Math" panose="02040503050406030204" pitchFamily="18" charset="0"/>
                            </a:rPr>
                            <m:t>𝒂</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𝑖</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𝒏</m:t>
                          </m:r>
                          <m:r>
                            <a:rPr lang="en-US" altLang="zh-CN" b="0" i="1" smtClean="0">
                              <a:latin typeface="Cambria Math" panose="02040503050406030204" pitchFamily="18" charset="0"/>
                            </a:rPr>
                            <m:t>(</m:t>
                          </m:r>
                          <m:r>
                            <a:rPr lang="en-US" altLang="zh-CN" b="1" i="1" smtClean="0">
                              <a:latin typeface="Cambria Math" panose="02040503050406030204" pitchFamily="18" charset="0"/>
                            </a:rPr>
                            <m:t>𝒕</m:t>
                          </m:r>
                          <m:r>
                            <a:rPr lang="en-US" altLang="zh-CN" b="0" i="1" smtClean="0">
                              <a:latin typeface="Cambria Math" panose="02040503050406030204" pitchFamily="18" charset="0"/>
                            </a:rPr>
                            <m:t>)</m:t>
                          </m:r>
                        </m:e>
                      </m:nary>
                    </m:oMath>
                  </m:oMathPara>
                </a14:m>
                <a:endParaRPr lang="en-US" altLang="zh-CN" dirty="0"/>
              </a:p>
              <a:p>
                <a:pPr algn="ctr"/>
                <a14:m>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𝒂</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1" i="1" smtClean="0">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𝐷</m:t>
                                </m:r>
                              </m:sub>
                            </m:sSub>
                          </m:e>
                        </m:d>
                      </m:e>
                    </m:d>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𝐷</m:t>
                                </m:r>
                              </m:sub>
                            </m:sSub>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e>
                      <m:sup>
                        <m:r>
                          <a:rPr lang="en-US" altLang="zh-CN" i="1">
                            <a:latin typeface="Cambria Math" panose="02040503050406030204" pitchFamily="18" charset="0"/>
                          </a:rPr>
                          <m:t>𝑇</m:t>
                        </m:r>
                      </m:sup>
                    </m:sSup>
                    <m:r>
                      <a:rPr lang="en-US" altLang="zh-CN" b="0" i="1" smtClean="0">
                        <a:latin typeface="Cambria Math" panose="02040503050406030204" pitchFamily="18" charset="0"/>
                      </a:rPr>
                      <m:t>+</m:t>
                    </m:r>
                    <m:r>
                      <a:rPr lang="en-US" altLang="zh-CN" b="1" i="1">
                        <a:latin typeface="Cambria Math" panose="02040503050406030204" pitchFamily="18" charset="0"/>
                      </a:rPr>
                      <m:t>𝒏</m:t>
                    </m:r>
                    <m:r>
                      <a:rPr lang="en-US" altLang="zh-CN" b="1" i="1">
                        <a:latin typeface="Cambria Math" panose="02040503050406030204" pitchFamily="18" charset="0"/>
                      </a:rPr>
                      <m:t>(</m:t>
                    </m:r>
                    <m:r>
                      <a:rPr lang="en-US" altLang="zh-CN" b="1" i="1">
                        <a:latin typeface="Cambria Math" panose="02040503050406030204" pitchFamily="18" charset="0"/>
                      </a:rPr>
                      <m:t>𝒕</m:t>
                    </m:r>
                  </m:oMath>
                </a14:m>
                <a:r>
                  <a:rPr lang="en-US" altLang="zh-CN" b="1" dirty="0"/>
                  <a:t>)</a:t>
                </a: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1" i="1" smtClean="0">
                          <a:latin typeface="Cambria Math" panose="02040503050406030204" pitchFamily="18" charset="0"/>
                        </a:rPr>
                        <m:t>𝑨𝒔</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m:oMathPara>
                </a14:m>
                <a:endParaRPr lang="zh-CN" altLang="en-US" b="1" dirty="0"/>
              </a:p>
            </p:txBody>
          </p:sp>
        </mc:Choice>
        <mc:Fallback xmlns="">
          <p:sp>
            <p:nvSpPr>
              <p:cNvPr id="9" name="文本框 8">
                <a:extLst>
                  <a:ext uri="{FF2B5EF4-FFF2-40B4-BE49-F238E27FC236}">
                    <a16:creationId xmlns:a16="http://schemas.microsoft.com/office/drawing/2014/main" id="{FFB64BEB-44A2-0C34-DFC5-57D017E81189}"/>
                  </a:ext>
                </a:extLst>
              </p:cNvPr>
              <p:cNvSpPr txBox="1">
                <a:spLocks noRot="1" noChangeAspect="1" noMove="1" noResize="1" noEditPoints="1" noAdjustHandles="1" noChangeArrowheads="1" noChangeShapeType="1" noTextEdit="1"/>
              </p:cNvSpPr>
              <p:nvPr/>
            </p:nvSpPr>
            <p:spPr>
              <a:xfrm>
                <a:off x="1912620" y="3546276"/>
                <a:ext cx="5318760" cy="1344471"/>
              </a:xfrm>
              <a:prstGeom prst="rect">
                <a:avLst/>
              </a:prstGeom>
              <a:blipFill>
                <a:blip r:embed="rId3"/>
                <a:stretch>
                  <a:fillRect b="-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459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D27A1-C127-614D-83F8-943F7904CA84}"/>
              </a:ext>
            </a:extLst>
          </p:cNvPr>
          <p:cNvSpPr>
            <a:spLocks noGrp="1"/>
          </p:cNvSpPr>
          <p:nvPr>
            <p:ph type="title"/>
          </p:nvPr>
        </p:nvSpPr>
        <p:spPr>
          <a:xfrm>
            <a:off x="476250" y="0"/>
            <a:ext cx="7886700" cy="994172"/>
          </a:xfrm>
        </p:spPr>
        <p:txBody>
          <a:bodyPr>
            <a:normAutofit/>
          </a:bodyPr>
          <a:lstStyle/>
          <a:p>
            <a:r>
              <a:rPr lang="en-US" altLang="zh-CN" sz="2000" dirty="0"/>
              <a:t>MUSIC</a:t>
            </a:r>
            <a:r>
              <a:rPr lang="zh-CN" altLang="en-US" sz="2000" dirty="0"/>
              <a:t> </a:t>
            </a:r>
            <a:r>
              <a:rPr lang="en-US" altLang="zh-CN" sz="2000" dirty="0"/>
              <a:t>Algorithm</a:t>
            </a:r>
            <a:endParaRPr lang="zh-CN" altLang="en-US" sz="2000" dirty="0"/>
          </a:p>
        </p:txBody>
      </p:sp>
      <p:sp>
        <p:nvSpPr>
          <p:cNvPr id="8" name="文本框 7">
            <a:extLst>
              <a:ext uri="{FF2B5EF4-FFF2-40B4-BE49-F238E27FC236}">
                <a16:creationId xmlns:a16="http://schemas.microsoft.com/office/drawing/2014/main" id="{2E2D6F02-9A8F-FB66-74F6-8D2C1F42A1C0}"/>
              </a:ext>
            </a:extLst>
          </p:cNvPr>
          <p:cNvSpPr txBox="1"/>
          <p:nvPr/>
        </p:nvSpPr>
        <p:spPr>
          <a:xfrm>
            <a:off x="579120" y="686395"/>
            <a:ext cx="7292340" cy="307777"/>
          </a:xfrm>
          <a:prstGeom prst="rect">
            <a:avLst/>
          </a:prstGeom>
          <a:noFill/>
        </p:spPr>
        <p:txBody>
          <a:bodyPr wrap="square" rtlCol="0">
            <a:spAutoFit/>
          </a:bodyPr>
          <a:lstStyle/>
          <a:p>
            <a:r>
              <a:rPr lang="en-US" altLang="zh-CN" dirty="0"/>
              <a:t>The autocorrelation matrix of theoretically received signals can be written as:</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92D9220-FCD8-B0AA-B5FF-4EA6CF5C5AF7}"/>
                  </a:ext>
                </a:extLst>
              </p:cNvPr>
              <p:cNvSpPr txBox="1"/>
              <p:nvPr/>
            </p:nvSpPr>
            <p:spPr>
              <a:xfrm>
                <a:off x="396240" y="1371196"/>
                <a:ext cx="8602980" cy="2401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𝑿</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1" i="1" smtClean="0">
                                  <a:latin typeface="Cambria Math" panose="02040503050406030204" pitchFamily="18" charset="0"/>
                                </a:rPr>
                                <m:t>𝑯</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𝑨</m:t>
                              </m:r>
                              <m:r>
                                <a:rPr lang="en-US" altLang="zh-CN" b="1" i="1" smtClean="0">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𝒏</m:t>
                              </m:r>
                            </m:e>
                          </m:d>
                          <m:sSup>
                            <m:sSupPr>
                              <m:ctrlPr>
                                <a:rPr lang="en-US" altLang="zh-CN" b="0"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𝑨𝒔</m:t>
                                  </m:r>
                                  <m:r>
                                    <a:rPr lang="en-US" altLang="zh-CN" b="1" i="1">
                                      <a:latin typeface="Cambria Math" panose="02040503050406030204" pitchFamily="18" charset="0"/>
                                    </a:rPr>
                                    <m:t>+</m:t>
                                  </m:r>
                                  <m:r>
                                    <a:rPr lang="en-US" altLang="zh-CN" b="1" i="1">
                                      <a:latin typeface="Cambria Math" panose="02040503050406030204" pitchFamily="18" charset="0"/>
                                    </a:rPr>
                                    <m:t>𝒏</m:t>
                                  </m:r>
                                </m:e>
                              </m:d>
                            </m:e>
                            <m:sup>
                              <m:r>
                                <a:rPr lang="en-US" altLang="zh-CN" b="0" i="1" smtClean="0">
                                  <a:latin typeface="Cambria Math" panose="02040503050406030204" pitchFamily="18" charset="0"/>
                                </a:rPr>
                                <m:t>𝐻</m:t>
                              </m:r>
                            </m:sup>
                          </m:sSup>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𝒔</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0" i="1" smtClean="0">
                                  <a:latin typeface="Cambria Math" panose="02040503050406030204" pitchFamily="18" charset="0"/>
                                </a:rPr>
                                <m:t>𝐻</m:t>
                              </m:r>
                            </m:sup>
                          </m:sSup>
                        </m:e>
                      </m:d>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𝒏</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0" i="1" smtClean="0">
                                  <a:latin typeface="Cambria Math" panose="02040503050406030204" pitchFamily="18" charset="0"/>
                                </a:rPr>
                                <m:t>𝐻</m:t>
                              </m:r>
                            </m:sup>
                          </m:sSup>
                        </m:e>
                      </m:d>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1" i="1" smtClean="0">
                              <a:latin typeface="Cambria Math" panose="02040503050406030204" pitchFamily="18" charset="0"/>
                            </a:rPr>
                            <m:t>𝒔</m:t>
                          </m:r>
                        </m:sub>
                      </m:sSub>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𝑁</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𝐷</m:t>
                                  </m:r>
                                </m:sub>
                              </m:sSub>
                            </m:e>
                          </m:d>
                        </m:e>
                      </m:d>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m:rPr>
                                        <m:sty m:val="p"/>
                                        <m:brk m:alnAt="7"/>
                                      </m:rPr>
                                      <a:rPr lang="en-US" altLang="zh-CN" i="1">
                                        <a:latin typeface="Cambria Math" panose="02040503050406030204" pitchFamily="18" charset="0"/>
                                      </a:rPr>
                                      <m:t>λ</m:t>
                                    </m:r>
                                  </m:e>
                                  <m:sub>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m:rPr>
                                        <m:sty m:val="p"/>
                                        <m:brk m:alnAt="7"/>
                                      </m:rPr>
                                      <a:rPr lang="en-US" altLang="zh-CN" i="1">
                                        <a:latin typeface="Cambria Math" panose="02040503050406030204" pitchFamily="18" charset="0"/>
                                      </a:rPr>
                                      <m:t>λ</m:t>
                                    </m:r>
                                  </m:e>
                                  <m:sub>
                                    <m:r>
                                      <a:rPr lang="en-US" altLang="zh-CN" b="0" i="1" smtClean="0">
                                        <a:latin typeface="Cambria Math" panose="02040503050406030204" pitchFamily="18" charset="0"/>
                                      </a:rPr>
                                      <m:t>𝐷</m:t>
                                    </m:r>
                                  </m:sub>
                                </m:sSub>
                              </m:e>
                            </m:mr>
                          </m:m>
                        </m:e>
                      </m:d>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𝐷</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𝐻</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i="1">
                              <a:latin typeface="Cambria Math" panose="02040503050406030204" pitchFamily="18" charset="0"/>
                            </a:rPr>
                            <m:t>𝑁</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𝐷</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𝑜𝑡h𝑒𝑟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𝑠𝑢𝑏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𝑠𝑝𝑎𝑐𝑒</m:t>
                          </m:r>
                        </m:e>
                      </m:d>
                      <m:d>
                        <m:dPr>
                          <m:begChr m:val="["/>
                          <m:endChr m:val="]"/>
                          <m:ctrlPr>
                            <a:rPr lang="en-US" altLang="zh-CN" b="0" i="1" smtClean="0">
                              <a:solidFill>
                                <a:schemeClr val="tx1"/>
                              </a:solidFill>
                              <a:latin typeface="Cambria Math" panose="02040503050406030204" pitchFamily="18" charset="0"/>
                              <a:ea typeface="微软雅黑" panose="020B0503020204020204" pitchFamily="34" charset="-122"/>
                              <a:sym typeface="+mn-ea"/>
                            </a:rPr>
                          </m:ctrlPr>
                        </m:dPr>
                        <m:e>
                          <m:m>
                            <m:mPr>
                              <m:mcs>
                                <m:mc>
                                  <m:mcPr>
                                    <m:count m:val="3"/>
                                    <m:mcJc m:val="center"/>
                                  </m:mcPr>
                                </m:mc>
                              </m:mcs>
                              <m:ctrlPr>
                                <a:rPr lang="en-US" altLang="zh-CN" b="1" i="1" smtClean="0">
                                  <a:solidFill>
                                    <a:schemeClr val="tx1"/>
                                  </a:solidFill>
                                  <a:latin typeface="Cambria Math" panose="02040503050406030204" pitchFamily="18" charset="0"/>
                                  <a:ea typeface="微软雅黑" panose="020B0503020204020204" pitchFamily="34" charset="-122"/>
                                  <a:sym typeface="+mn-ea"/>
                                </a:rPr>
                              </m:ctrlPr>
                            </m:mPr>
                            <m:mr>
                              <m:e>
                                <m:sSub>
                                  <m:sSubPr>
                                    <m:ctrlPr>
                                      <a:rPr lang="en-US" altLang="zh-CN" b="1" i="1">
                                        <a:solidFill>
                                          <a:schemeClr val="tx1"/>
                                        </a:solidFill>
                                        <a:latin typeface="Cambria Math" panose="02040503050406030204" pitchFamily="18" charset="0"/>
                                        <a:ea typeface="微软雅黑" panose="020B0503020204020204" pitchFamily="34" charset="-122"/>
                                        <a:sym typeface="+mn-ea"/>
                                      </a:rPr>
                                    </m:ctrlPr>
                                  </m:sSubPr>
                                  <m:e>
                                    <m:r>
                                      <a:rPr lang="zh-CN" altLang="en-US" b="1" i="1">
                                        <a:solidFill>
                                          <a:schemeClr val="tx1"/>
                                        </a:solidFill>
                                        <a:latin typeface="Cambria Math" panose="02040503050406030204" pitchFamily="18" charset="0"/>
                                        <a:ea typeface="微软雅黑" panose="020B0503020204020204" pitchFamily="34" charset="-122"/>
                                        <a:sym typeface="+mn-ea"/>
                                      </a:rPr>
                                      <m:t>𝝀</m:t>
                                    </m:r>
                                  </m:e>
                                  <m:sub>
                                    <m:r>
                                      <a:rPr lang="en-US" altLang="zh-CN" b="1" i="1">
                                        <a:solidFill>
                                          <a:schemeClr val="tx1"/>
                                        </a:solidFill>
                                        <a:latin typeface="Cambria Math" panose="02040503050406030204" pitchFamily="18" charset="0"/>
                                        <a:ea typeface="微软雅黑" panose="020B0503020204020204" pitchFamily="34" charset="-122"/>
                                        <a:sym typeface="+mn-ea"/>
                                      </a:rPr>
                                      <m:t>𝟏</m:t>
                                    </m:r>
                                  </m:sub>
                                </m:sSub>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mr>
                            <m:m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mr>
                            <m:m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m:t>
                                        </m:r>
                                      </m:e>
                                    </m:eqAr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sSub>
                                      <m:sSubPr>
                                        <m:ctrlPr>
                                          <a:rPr lang="en-US" altLang="zh-CN" b="1" i="1">
                                            <a:solidFill>
                                              <a:schemeClr val="tx1"/>
                                            </a:solidFill>
                                            <a:latin typeface="Cambria Math" panose="02040503050406030204" pitchFamily="18" charset="0"/>
                                            <a:ea typeface="微软雅黑" panose="020B0503020204020204" pitchFamily="34" charset="-122"/>
                                            <a:sym typeface="+mn-ea"/>
                                          </a:rPr>
                                        </m:ctrlPr>
                                      </m:sSubPr>
                                      <m:e>
                                        <m:r>
                                          <a:rPr lang="zh-CN" altLang="en-US" b="1" i="1">
                                            <a:solidFill>
                                              <a:schemeClr val="tx1"/>
                                            </a:solidFill>
                                            <a:latin typeface="Cambria Math" panose="02040503050406030204" pitchFamily="18" charset="0"/>
                                            <a:ea typeface="微软雅黑" panose="020B0503020204020204" pitchFamily="34" charset="-122"/>
                                            <a:sym typeface="+mn-ea"/>
                                          </a:rPr>
                                          <m:t>𝝀</m:t>
                                        </m:r>
                                      </m:e>
                                      <m:sub>
                                        <m:r>
                                          <m:rPr>
                                            <m:sty m:val="p"/>
                                          </m:rPr>
                                          <a:rPr lang="en-US" altLang="zh-CN" b="1" i="1">
                                            <a:solidFill>
                                              <a:schemeClr val="tx1"/>
                                            </a:solidFill>
                                            <a:latin typeface="Cambria Math" panose="02040503050406030204" pitchFamily="18" charset="0"/>
                                            <a:ea typeface="微软雅黑" panose="020B0503020204020204" pitchFamily="34" charset="-122"/>
                                            <a:sym typeface="+mn-ea"/>
                                          </a:rPr>
                                          <m:t>D</m:t>
                                        </m:r>
                                      </m:sub>
                                    </m:sSub>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mr>
                          </m:m>
                          <m:m>
                            <m:mPr>
                              <m:mcs>
                                <m:mc>
                                  <m:mcPr>
                                    <m:count m:val="3"/>
                                    <m:mcJc m:val="center"/>
                                  </m:mcPr>
                                </m:mc>
                              </m:mcs>
                              <m:ctrlPr>
                                <a:rPr lang="en-US" altLang="zh-CN" b="1" i="1">
                                  <a:solidFill>
                                    <a:schemeClr val="tx1"/>
                                  </a:solidFill>
                                  <a:latin typeface="Cambria Math" panose="02040503050406030204" pitchFamily="18" charset="0"/>
                                  <a:ea typeface="微软雅黑" panose="020B0503020204020204" pitchFamily="34" charset="-122"/>
                                  <a:sym typeface="+mn-ea"/>
                                </a:rPr>
                              </m:ctrlPr>
                            </m:mPr>
                            <m:m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mr>
                            <m:m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mr>
                            <m:m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m:t>
                                        </m:r>
                                      </m:e>
                                    </m:eqAr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e>
                                <m:eqArr>
                                  <m:eqArrPr>
                                    <m:ctrlPr>
                                      <a:rPr lang="en-US" altLang="zh-CN" b="1" i="1">
                                        <a:solidFill>
                                          <a:schemeClr val="tx1"/>
                                        </a:solidFill>
                                        <a:latin typeface="Cambria Math" panose="02040503050406030204" pitchFamily="18" charset="0"/>
                                        <a:ea typeface="微软雅黑" panose="020B0503020204020204" pitchFamily="34" charset="-122"/>
                                        <a:sym typeface="+mn-ea"/>
                                      </a:rPr>
                                    </m:ctrlPr>
                                  </m:eqArrPr>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
                                    <m:r>
                                      <a:rPr lang="en-US" altLang="zh-CN" b="1" i="1">
                                        <a:solidFill>
                                          <a:schemeClr val="tx1"/>
                                        </a:solidFill>
                                        <a:latin typeface="Cambria Math" panose="02040503050406030204" pitchFamily="18" charset="0"/>
                                        <a:ea typeface="微软雅黑" panose="020B0503020204020204" pitchFamily="34" charset="-122"/>
                                        <a:sym typeface="+mn-ea"/>
                                      </a:rPr>
                                      <m:t>𝟎</m:t>
                                    </m:r>
                                  </m:e>
                                </m:eqArr>
                              </m:e>
                            </m:mr>
                          </m:m>
                        </m:e>
                      </m:d>
                      <m:sSup>
                        <m:s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𝒂</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𝐷</m:t>
                                      </m:r>
                                    </m:sub>
                                  </m:sSub>
                                </m:e>
                              </m:d>
                              <m:r>
                                <a:rPr lang="en-US" altLang="zh-CN" i="1">
                                  <a:latin typeface="Cambria Math" panose="02040503050406030204" pitchFamily="18" charset="0"/>
                                </a:rPr>
                                <m:t>,</m:t>
                              </m:r>
                              <m:r>
                                <a:rPr lang="en-US" altLang="zh-CN" i="1">
                                  <a:latin typeface="Cambria Math" panose="02040503050406030204" pitchFamily="18" charset="0"/>
                                </a:rPr>
                                <m:t>𝑜𝑡h𝑒𝑟</m:t>
                              </m:r>
                              <m:r>
                                <a:rPr lang="en-US" altLang="zh-CN" i="1">
                                  <a:latin typeface="Cambria Math" panose="02040503050406030204" pitchFamily="18" charset="0"/>
                                </a:rPr>
                                <m:t> </m:t>
                              </m:r>
                              <m:r>
                                <a:rPr lang="en-US" altLang="zh-CN" i="1">
                                  <a:latin typeface="Cambria Math" panose="02040503050406030204" pitchFamily="18" charset="0"/>
                                </a:rPr>
                                <m:t>𝑠𝑢𝑏</m:t>
                              </m:r>
                              <m:r>
                                <a:rPr lang="en-US" altLang="zh-CN" i="1">
                                  <a:latin typeface="Cambria Math" panose="02040503050406030204" pitchFamily="18" charset="0"/>
                                </a:rPr>
                                <m:t>−</m:t>
                              </m:r>
                              <m:r>
                                <a:rPr lang="en-US" altLang="zh-CN" i="1">
                                  <a:latin typeface="Cambria Math" panose="02040503050406030204" pitchFamily="18" charset="0"/>
                                </a:rPr>
                                <m:t>𝑠𝑝𝑎𝑐𝑒</m:t>
                              </m:r>
                            </m:e>
                          </m:d>
                        </m:e>
                        <m:sup>
                          <m:r>
                            <a:rPr lang="en-US" altLang="zh-CN" b="0" i="1" smtClean="0">
                              <a:solidFill>
                                <a:schemeClr val="tx1"/>
                              </a:solidFill>
                              <a:latin typeface="Cambria Math" panose="02040503050406030204" pitchFamily="18" charset="0"/>
                              <a:ea typeface="微软雅黑" panose="020B0503020204020204" pitchFamily="34" charset="-122"/>
                              <a:sym typeface="+mn-ea"/>
                            </a:rPr>
                            <m:t>𝐻</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i="1">
                              <a:latin typeface="Cambria Math" panose="02040503050406030204" pitchFamily="18" charset="0"/>
                            </a:rPr>
                            <m:t>𝑁</m:t>
                          </m:r>
                        </m:sub>
                      </m:sSub>
                    </m:oMath>
                  </m:oMathPara>
                </a14:m>
                <a:endParaRPr lang="zh-CN" altLang="en-US" dirty="0"/>
              </a:p>
            </p:txBody>
          </p:sp>
        </mc:Choice>
        <mc:Fallback xmlns="">
          <p:sp>
            <p:nvSpPr>
              <p:cNvPr id="7" name="文本框 6">
                <a:extLst>
                  <a:ext uri="{FF2B5EF4-FFF2-40B4-BE49-F238E27FC236}">
                    <a16:creationId xmlns:a16="http://schemas.microsoft.com/office/drawing/2014/main" id="{392D9220-FCD8-B0AA-B5FF-4EA6CF5C5AF7}"/>
                  </a:ext>
                </a:extLst>
              </p:cNvPr>
              <p:cNvSpPr txBox="1">
                <a:spLocks noRot="1" noChangeAspect="1" noMove="1" noResize="1" noEditPoints="1" noAdjustHandles="1" noChangeArrowheads="1" noChangeShapeType="1" noTextEdit="1"/>
              </p:cNvSpPr>
              <p:nvPr/>
            </p:nvSpPr>
            <p:spPr>
              <a:xfrm>
                <a:off x="396240" y="1371196"/>
                <a:ext cx="8602980" cy="240110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259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D27A1-C127-614D-83F8-943F7904CA84}"/>
              </a:ext>
            </a:extLst>
          </p:cNvPr>
          <p:cNvSpPr>
            <a:spLocks noGrp="1"/>
          </p:cNvSpPr>
          <p:nvPr>
            <p:ph type="title"/>
          </p:nvPr>
        </p:nvSpPr>
        <p:spPr>
          <a:xfrm>
            <a:off x="476250" y="0"/>
            <a:ext cx="7886700" cy="994172"/>
          </a:xfrm>
        </p:spPr>
        <p:txBody>
          <a:bodyPr>
            <a:normAutofit/>
          </a:bodyPr>
          <a:lstStyle/>
          <a:p>
            <a:r>
              <a:rPr lang="en-US" altLang="zh-CN" sz="2000" dirty="0"/>
              <a:t>MUSIC</a:t>
            </a:r>
            <a:r>
              <a:rPr lang="zh-CN" altLang="en-US" sz="2000" dirty="0"/>
              <a:t> </a:t>
            </a:r>
            <a:r>
              <a:rPr lang="en-US" altLang="zh-CN" sz="2000" dirty="0"/>
              <a:t>Algorithm</a:t>
            </a:r>
            <a:endParaRPr lang="zh-CN" altLang="en-US" sz="20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E2D6F02-9A8F-FB66-74F6-8D2C1F42A1C0}"/>
                  </a:ext>
                </a:extLst>
              </p:cNvPr>
              <p:cNvSpPr txBox="1"/>
              <p:nvPr/>
            </p:nvSpPr>
            <p:spPr>
              <a:xfrm>
                <a:off x="579120" y="686395"/>
                <a:ext cx="7292340" cy="913583"/>
              </a:xfrm>
              <a:prstGeom prst="rect">
                <a:avLst/>
              </a:prstGeom>
              <a:noFill/>
            </p:spPr>
            <p:txBody>
              <a:bodyPr wrap="square" rtlCol="0">
                <a:spAutoFit/>
              </a:bodyPr>
              <a:lstStyle/>
              <a:p>
                <a:pPr algn="ctr"/>
                <a:r>
                  <a:rPr lang="en-US" altLang="zh-CN" dirty="0"/>
                  <a:t>The autocorrelation matrix of the actual received signal:</a:t>
                </a:r>
              </a:p>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𝑋</m:t>
                          </m:r>
                        </m:sub>
                      </m:sSub>
                      <m: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ea typeface="Cambria Math" panose="02040503050406030204" pitchFamily="18" charset="0"/>
                            </a:rPr>
                          </m:ctrlPr>
                        </m:accPr>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𝑅</m:t>
                              </m:r>
                            </m:e>
                            <m:sub>
                              <m:r>
                                <a:rPr lang="en-US" altLang="zh-CN" i="1">
                                  <a:solidFill>
                                    <a:schemeClr val="tx1"/>
                                  </a:solidFill>
                                  <a:latin typeface="Cambria Math" panose="02040503050406030204" pitchFamily="18" charset="0"/>
                                </a:rPr>
                                <m:t>𝑋</m:t>
                              </m:r>
                            </m:sub>
                          </m:sSub>
                        </m:e>
                      </m:acc>
                      <m:r>
                        <a:rPr lang="en-US" altLang="zh-CN" b="0" i="1" smtClean="0">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ea typeface="微软雅黑" panose="020B0503020204020204" pitchFamily="34" charset="-122"/>
                            </a:rPr>
                          </m:ctrlPr>
                        </m:fPr>
                        <m:num>
                          <m:r>
                            <a:rPr lang="zh-CN" altLang="en-US" b="1">
                              <a:solidFill>
                                <a:schemeClr val="tx1"/>
                              </a:solidFill>
                              <a:latin typeface="Cambria Math" panose="02040503050406030204" pitchFamily="18" charset="0"/>
                              <a:ea typeface="微软雅黑" panose="020B0503020204020204" pitchFamily="34" charset="-122"/>
                            </a:rPr>
                            <m:t>1</m:t>
                          </m:r>
                        </m:num>
                        <m:den>
                          <m:r>
                            <a:rPr lang="en-US" altLang="zh-CN" b="1">
                              <a:solidFill>
                                <a:schemeClr val="tx1"/>
                              </a:solidFill>
                              <a:latin typeface="Cambria Math" panose="02040503050406030204" pitchFamily="18" charset="0"/>
                              <a:ea typeface="微软雅黑" panose="020B0503020204020204" pitchFamily="34" charset="-122"/>
                            </a:rPr>
                            <m:t>𝑇</m:t>
                          </m:r>
                        </m:den>
                      </m:f>
                      <m:nary>
                        <m:naryPr>
                          <m:chr m:val="∑"/>
                          <m:ctrlPr>
                            <a:rPr lang="zh-CN" altLang="en-US" b="1" i="1">
                              <a:solidFill>
                                <a:schemeClr val="tx1"/>
                              </a:solidFill>
                              <a:latin typeface="Cambria Math" panose="02040503050406030204" pitchFamily="18" charset="0"/>
                              <a:ea typeface="微软雅黑" panose="020B0503020204020204" pitchFamily="34" charset="-122"/>
                            </a:rPr>
                          </m:ctrlPr>
                        </m:naryPr>
                        <m:sub>
                          <m:r>
                            <a:rPr lang="zh-CN" altLang="en-US" b="1">
                              <a:solidFill>
                                <a:schemeClr val="tx1"/>
                              </a:solidFill>
                              <a:latin typeface="Cambria Math" panose="02040503050406030204" pitchFamily="18" charset="0"/>
                              <a:ea typeface="微软雅黑" panose="020B0503020204020204" pitchFamily="34" charset="-122"/>
                            </a:rPr>
                            <m:t>𝑡</m:t>
                          </m:r>
                          <m:r>
                            <a:rPr lang="zh-CN" altLang="en-US" b="1">
                              <a:solidFill>
                                <a:schemeClr val="tx1"/>
                              </a:solidFill>
                              <a:latin typeface="Cambria Math" panose="02040503050406030204" pitchFamily="18" charset="0"/>
                              <a:ea typeface="微软雅黑" panose="020B0503020204020204" pitchFamily="34" charset="-122"/>
                            </a:rPr>
                            <m:t>=1</m:t>
                          </m:r>
                        </m:sub>
                        <m:sup>
                          <m:r>
                            <a:rPr lang="zh-CN" altLang="en-US" b="1">
                              <a:solidFill>
                                <a:schemeClr val="tx1"/>
                              </a:solidFill>
                              <a:latin typeface="Cambria Math" panose="02040503050406030204" pitchFamily="18" charset="0"/>
                              <a:ea typeface="微软雅黑" panose="020B0503020204020204" pitchFamily="34" charset="-122"/>
                            </a:rPr>
                            <m:t>𝑇</m:t>
                          </m:r>
                        </m:sup>
                        <m:e>
                          <m:r>
                            <a:rPr lang="zh-CN" altLang="en-US" b="1">
                              <a:solidFill>
                                <a:schemeClr val="tx1"/>
                              </a:solidFill>
                              <a:latin typeface="Cambria Math" panose="02040503050406030204" pitchFamily="18" charset="0"/>
                              <a:ea typeface="微软雅黑" panose="020B0503020204020204" pitchFamily="34" charset="-122"/>
                            </a:rPr>
                            <m:t>𝐱</m:t>
                          </m:r>
                          <m:r>
                            <a:rPr lang="zh-CN" altLang="en-US" b="1">
                              <a:solidFill>
                                <a:schemeClr val="tx1"/>
                              </a:solidFill>
                              <a:latin typeface="Cambria Math" panose="02040503050406030204" pitchFamily="18" charset="0"/>
                              <a:ea typeface="微软雅黑" panose="020B0503020204020204" pitchFamily="34" charset="-122"/>
                            </a:rPr>
                            <m:t>(</m:t>
                          </m:r>
                          <m:r>
                            <a:rPr lang="zh-CN" altLang="en-US" b="1">
                              <a:solidFill>
                                <a:schemeClr val="tx1"/>
                              </a:solidFill>
                              <a:latin typeface="Cambria Math" panose="02040503050406030204" pitchFamily="18" charset="0"/>
                              <a:ea typeface="微软雅黑" panose="020B0503020204020204" pitchFamily="34" charset="-122"/>
                            </a:rPr>
                            <m:t>𝑡</m:t>
                          </m:r>
                          <m:r>
                            <a:rPr lang="zh-CN" altLang="en-US" b="1">
                              <a:solidFill>
                                <a:schemeClr val="tx1"/>
                              </a:solidFill>
                              <a:latin typeface="Cambria Math" panose="02040503050406030204" pitchFamily="18" charset="0"/>
                              <a:ea typeface="微软雅黑" panose="020B0503020204020204" pitchFamily="34" charset="-122"/>
                            </a:rPr>
                            <m:t>)</m:t>
                          </m:r>
                        </m:e>
                      </m:nary>
                      <m:sSup>
                        <m:sSupPr>
                          <m:ctrlPr>
                            <a:rPr lang="zh-CN" altLang="en-US" b="1" i="1">
                              <a:solidFill>
                                <a:schemeClr val="tx1"/>
                              </a:solidFill>
                              <a:latin typeface="Cambria Math" panose="02040503050406030204" pitchFamily="18" charset="0"/>
                              <a:ea typeface="微软雅黑" panose="020B0503020204020204" pitchFamily="34" charset="-122"/>
                            </a:rPr>
                          </m:ctrlPr>
                        </m:sSupPr>
                        <m:e>
                          <m:r>
                            <a:rPr lang="zh-CN" altLang="en-US" b="1">
                              <a:solidFill>
                                <a:schemeClr val="tx1"/>
                              </a:solidFill>
                              <a:latin typeface="Cambria Math" panose="02040503050406030204" pitchFamily="18" charset="0"/>
                              <a:ea typeface="微软雅黑" panose="020B0503020204020204" pitchFamily="34" charset="-122"/>
                            </a:rPr>
                            <m:t>𝐱</m:t>
                          </m:r>
                        </m:e>
                        <m:sup>
                          <m:r>
                            <a:rPr lang="zh-CN" altLang="en-US" b="1">
                              <a:solidFill>
                                <a:schemeClr val="tx1"/>
                              </a:solidFill>
                              <a:latin typeface="Cambria Math" panose="02040503050406030204" pitchFamily="18" charset="0"/>
                              <a:ea typeface="微软雅黑" panose="020B0503020204020204" pitchFamily="34" charset="-122"/>
                            </a:rPr>
                            <m:t>𝐻</m:t>
                          </m:r>
                        </m:sup>
                      </m:sSup>
                      <m:r>
                        <a:rPr lang="zh-CN" altLang="en-US" b="1">
                          <a:solidFill>
                            <a:schemeClr val="tx1"/>
                          </a:solidFill>
                          <a:latin typeface="Cambria Math" panose="02040503050406030204" pitchFamily="18" charset="0"/>
                          <a:ea typeface="微软雅黑" panose="020B0503020204020204" pitchFamily="34" charset="-122"/>
                        </a:rPr>
                        <m:t>(</m:t>
                      </m:r>
                      <m:r>
                        <a:rPr lang="zh-CN" altLang="en-US" b="1">
                          <a:solidFill>
                            <a:schemeClr val="tx1"/>
                          </a:solidFill>
                          <a:latin typeface="Cambria Math" panose="02040503050406030204" pitchFamily="18" charset="0"/>
                          <a:ea typeface="微软雅黑" panose="020B0503020204020204" pitchFamily="34" charset="-122"/>
                        </a:rPr>
                        <m:t>𝑡</m:t>
                      </m:r>
                      <m:r>
                        <a:rPr lang="zh-CN" altLang="en-US" b="1">
                          <a:solidFill>
                            <a:schemeClr val="tx1"/>
                          </a:solidFill>
                          <a:latin typeface="Cambria Math" panose="02040503050406030204" pitchFamily="18" charset="0"/>
                          <a:ea typeface="微软雅黑" panose="020B0503020204020204" pitchFamily="34" charset="-122"/>
                        </a:rPr>
                        <m:t>)</m:t>
                      </m:r>
                    </m:oMath>
                  </m:oMathPara>
                </a14:m>
                <a:endParaRPr lang="zh-CN" altLang="en-US" dirty="0"/>
              </a:p>
            </p:txBody>
          </p:sp>
        </mc:Choice>
        <mc:Fallback xmlns="">
          <p:sp>
            <p:nvSpPr>
              <p:cNvPr id="8" name="文本框 7">
                <a:extLst>
                  <a:ext uri="{FF2B5EF4-FFF2-40B4-BE49-F238E27FC236}">
                    <a16:creationId xmlns:a16="http://schemas.microsoft.com/office/drawing/2014/main" id="{2E2D6F02-9A8F-FB66-74F6-8D2C1F42A1C0}"/>
                  </a:ext>
                </a:extLst>
              </p:cNvPr>
              <p:cNvSpPr txBox="1">
                <a:spLocks noRot="1" noChangeAspect="1" noMove="1" noResize="1" noEditPoints="1" noAdjustHandles="1" noChangeArrowheads="1" noChangeShapeType="1" noTextEdit="1"/>
              </p:cNvSpPr>
              <p:nvPr/>
            </p:nvSpPr>
            <p:spPr>
              <a:xfrm>
                <a:off x="579120" y="686395"/>
                <a:ext cx="7292340" cy="913583"/>
              </a:xfrm>
              <a:prstGeom prst="rect">
                <a:avLst/>
              </a:prstGeom>
              <a:blipFill>
                <a:blip r:embed="rId2"/>
                <a:stretch>
                  <a:fillRect t="-13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C5B01B5-58AB-F5EC-0B06-9CEC6E6ACD20}"/>
                  </a:ext>
                </a:extLst>
              </p:cNvPr>
              <p:cNvSpPr txBox="1"/>
              <p:nvPr/>
            </p:nvSpPr>
            <p:spPr>
              <a:xfrm>
                <a:off x="640080" y="2027293"/>
                <a:ext cx="7292340" cy="992516"/>
              </a:xfrm>
              <a:prstGeom prst="rect">
                <a:avLst/>
              </a:prstGeom>
              <a:noFill/>
            </p:spPr>
            <p:txBody>
              <a:bodyPr wrap="square" rtlCol="0">
                <a:spAutoFit/>
              </a:bodyPr>
              <a:lstStyle/>
              <a:p>
                <a:pPr algn="ctr"/>
                <a:r>
                  <a:rPr lang="en-US" altLang="zh-CN" b="0" i="0" dirty="0">
                    <a:solidFill>
                      <a:srgbClr val="333333"/>
                    </a:solidFill>
                    <a:effectLst/>
                    <a:latin typeface="tahoma" panose="020B0604030504040204" pitchFamily="34" charset="0"/>
                  </a:rPr>
                  <a:t>The eigenvalue decomposition is performed </a:t>
                </a:r>
                <a:r>
                  <a:rPr lang="en-US" altLang="zh-CN" dirty="0"/>
                  <a:t>:</a:t>
                </a:r>
              </a:p>
              <a:p>
                <a:pPr/>
                <a14:m>
                  <m:oMathPara xmlns:m="http://schemas.openxmlformats.org/officeDocument/2006/math">
                    <m:oMathParaPr>
                      <m:jc m:val="centerGroup"/>
                    </m:oMathParaPr>
                    <m:oMath xmlns:m="http://schemas.openxmlformats.org/officeDocument/2006/math">
                      <m:sSub>
                        <m:sSubPr>
                          <m:ctrlPr>
                            <a:rPr lang="zh-CN" altLang="en-US" b="1" i="1" smtClean="0">
                              <a:solidFill>
                                <a:schemeClr val="tx1"/>
                              </a:solidFill>
                              <a:latin typeface="Cambria Math" panose="02040503050406030204" pitchFamily="18" charset="0"/>
                              <a:ea typeface="微软雅黑" panose="020B0503020204020204" pitchFamily="34" charset="-122"/>
                            </a:rPr>
                          </m:ctrlPr>
                        </m:sSubPr>
                        <m:e>
                          <m:r>
                            <a:rPr lang="zh-CN" altLang="en-US" b="1">
                              <a:solidFill>
                                <a:schemeClr val="tx1"/>
                              </a:solidFill>
                              <a:latin typeface="Cambria Math" panose="02040503050406030204" pitchFamily="18" charset="0"/>
                              <a:ea typeface="微软雅黑" panose="020B0503020204020204" pitchFamily="34" charset="-122"/>
                            </a:rPr>
                            <m:t>𝐑</m:t>
                          </m:r>
                        </m:e>
                        <m:sub>
                          <m:r>
                            <a:rPr lang="zh-CN" altLang="en-US" b="1">
                              <a:solidFill>
                                <a:schemeClr val="tx1"/>
                              </a:solidFill>
                              <a:latin typeface="Cambria Math" panose="02040503050406030204" pitchFamily="18" charset="0"/>
                              <a:ea typeface="微软雅黑" panose="020B0503020204020204" pitchFamily="34" charset="-122"/>
                            </a:rPr>
                            <m:t>𝑋</m:t>
                          </m:r>
                        </m:sub>
                      </m:sSub>
                      <m:r>
                        <a:rPr lang="zh-CN" altLang="en-US" b="1">
                          <a:solidFill>
                            <a:schemeClr val="tx1"/>
                          </a:solidFill>
                          <a:latin typeface="Cambria Math" panose="02040503050406030204" pitchFamily="18" charset="0"/>
                          <a:ea typeface="微软雅黑" panose="020B0503020204020204" pitchFamily="34" charset="-122"/>
                        </a:rPr>
                        <m:t>=</m:t>
                      </m:r>
                      <m:d>
                        <m:dPr>
                          <m:begChr m:val="["/>
                          <m:endChr m:val="]"/>
                          <m:ctrlPr>
                            <a:rPr lang="en-US" altLang="zh-CN" b="1" i="1">
                              <a:solidFill>
                                <a:schemeClr val="tx1"/>
                              </a:solidFill>
                              <a:latin typeface="Cambria Math" panose="02040503050406030204" pitchFamily="18" charset="0"/>
                              <a:ea typeface="微软雅黑" panose="020B0503020204020204" pitchFamily="34" charset="-122"/>
                            </a:rPr>
                          </m:ctrlPr>
                        </m:dPr>
                        <m:e>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𝟏</m:t>
                              </m:r>
                            </m:sub>
                          </m:sSub>
                          <m:r>
                            <a:rPr lang="en-US" altLang="zh-CN" b="1">
                              <a:solidFill>
                                <a:schemeClr val="tx1"/>
                              </a:solidFill>
                              <a:latin typeface="Cambria Math" panose="02040503050406030204" pitchFamily="18" charset="0"/>
                              <a:ea typeface="微软雅黑" panose="020B0503020204020204" pitchFamily="34" charset="-122"/>
                            </a:rPr>
                            <m:t>,</m:t>
                          </m:r>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𝟐</m:t>
                              </m:r>
                            </m:sub>
                          </m:sSub>
                          <m:r>
                            <a:rPr lang="en-US" altLang="zh-CN" b="1">
                              <a:solidFill>
                                <a:schemeClr val="tx1"/>
                              </a:solidFill>
                              <a:latin typeface="Cambria Math" panose="02040503050406030204" pitchFamily="18" charset="0"/>
                              <a:ea typeface="微软雅黑" panose="020B0503020204020204" pitchFamily="34" charset="-122"/>
                            </a:rPr>
                            <m:t>,…,</m:t>
                          </m:r>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𝐍</m:t>
                              </m:r>
                            </m:sub>
                          </m:sSub>
                        </m:e>
                      </m:d>
                      <m:d>
                        <m:dPr>
                          <m:begChr m:val="["/>
                          <m:endChr m:val="]"/>
                          <m:ctrlPr>
                            <a:rPr lang="en-US" altLang="zh-CN" b="1" i="1">
                              <a:solidFill>
                                <a:schemeClr val="tx1"/>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b="1" i="1">
                                  <a:solidFill>
                                    <a:schemeClr val="tx1"/>
                                  </a:solidFill>
                                  <a:latin typeface="Cambria Math" panose="02040503050406030204" pitchFamily="18" charset="0"/>
                                  <a:ea typeface="微软雅黑" panose="020B0503020204020204" pitchFamily="34" charset="-122"/>
                                </a:rPr>
                              </m:ctrlPr>
                            </m:mPr>
                            <m:mr>
                              <m:e>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𝜆</m:t>
                                    </m:r>
                                  </m:e>
                                  <m:sub>
                                    <m:r>
                                      <a:rPr lang="en-US" altLang="zh-CN" b="1">
                                        <a:solidFill>
                                          <a:schemeClr val="tx1"/>
                                        </a:solidFill>
                                        <a:latin typeface="Cambria Math" panose="02040503050406030204" pitchFamily="18" charset="0"/>
                                        <a:ea typeface="微软雅黑" panose="020B0503020204020204" pitchFamily="34" charset="-122"/>
                                      </a:rPr>
                                      <m:t>1</m:t>
                                    </m:r>
                                  </m:sub>
                                </m:sSub>
                              </m:e>
                              <m:e>
                                <m:r>
                                  <a:rPr lang="en-US" altLang="zh-CN" b="1">
                                    <a:solidFill>
                                      <a:schemeClr val="tx1"/>
                                    </a:solidFill>
                                    <a:latin typeface="Cambria Math" panose="02040503050406030204" pitchFamily="18" charset="0"/>
                                    <a:ea typeface="微软雅黑" panose="020B0503020204020204" pitchFamily="34" charset="-122"/>
                                  </a:rPr>
                                  <m:t>0</m:t>
                                </m:r>
                              </m:e>
                              <m:e>
                                <m:r>
                                  <a:rPr lang="en-US" altLang="zh-CN" b="1">
                                    <a:solidFill>
                                      <a:schemeClr val="tx1"/>
                                    </a:solidFill>
                                    <a:latin typeface="Cambria Math" panose="02040503050406030204" pitchFamily="18" charset="0"/>
                                    <a:ea typeface="微软雅黑" panose="020B0503020204020204" pitchFamily="34" charset="-122"/>
                                  </a:rPr>
                                  <m:t>0</m:t>
                                </m:r>
                              </m:e>
                            </m:mr>
                            <m:mr>
                              <m:e>
                                <m:r>
                                  <a:rPr lang="en-US" altLang="zh-CN" b="1">
                                    <a:solidFill>
                                      <a:schemeClr val="tx1"/>
                                    </a:solidFill>
                                    <a:latin typeface="Cambria Math" panose="02040503050406030204" pitchFamily="18" charset="0"/>
                                    <a:ea typeface="微软雅黑" panose="020B0503020204020204" pitchFamily="34" charset="-122"/>
                                  </a:rPr>
                                  <m:t>0</m:t>
                                </m:r>
                              </m:e>
                              <m:e>
                                <m:r>
                                  <a:rPr lang="en-US" altLang="zh-CN" b="1">
                                    <a:solidFill>
                                      <a:schemeClr val="tx1"/>
                                    </a:solidFill>
                                    <a:latin typeface="Cambria Math" panose="02040503050406030204" pitchFamily="18" charset="0"/>
                                    <a:ea typeface="微软雅黑" panose="020B0503020204020204" pitchFamily="34" charset="-122"/>
                                  </a:rPr>
                                  <m:t>⋱</m:t>
                                </m:r>
                              </m:e>
                              <m:e>
                                <m:r>
                                  <a:rPr lang="en-US" altLang="zh-CN" b="1">
                                    <a:solidFill>
                                      <a:schemeClr val="tx1"/>
                                    </a:solidFill>
                                    <a:latin typeface="Cambria Math" panose="02040503050406030204" pitchFamily="18" charset="0"/>
                                    <a:ea typeface="微软雅黑" panose="020B0503020204020204" pitchFamily="34" charset="-122"/>
                                  </a:rPr>
                                  <m:t>0</m:t>
                                </m:r>
                              </m:e>
                            </m:mr>
                            <m:mr>
                              <m:e>
                                <m:r>
                                  <a:rPr lang="en-US" altLang="zh-CN" b="1">
                                    <a:solidFill>
                                      <a:schemeClr val="tx1"/>
                                    </a:solidFill>
                                    <a:latin typeface="Cambria Math" panose="02040503050406030204" pitchFamily="18" charset="0"/>
                                    <a:ea typeface="微软雅黑" panose="020B0503020204020204" pitchFamily="34" charset="-122"/>
                                  </a:rPr>
                                  <m:t>0</m:t>
                                </m:r>
                              </m:e>
                              <m:e>
                                <m:r>
                                  <a:rPr lang="en-US" altLang="zh-CN" b="1">
                                    <a:solidFill>
                                      <a:schemeClr val="tx1"/>
                                    </a:solidFill>
                                    <a:latin typeface="Cambria Math" panose="02040503050406030204" pitchFamily="18" charset="0"/>
                                    <a:ea typeface="微软雅黑" panose="020B0503020204020204" pitchFamily="34" charset="-122"/>
                                  </a:rPr>
                                  <m:t>0</m:t>
                                </m:r>
                              </m:e>
                              <m:e>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𝜆</m:t>
                                    </m:r>
                                  </m:e>
                                  <m:sub>
                                    <m:r>
                                      <a:rPr lang="en-US" altLang="zh-CN" b="1">
                                        <a:solidFill>
                                          <a:schemeClr val="tx1"/>
                                        </a:solidFill>
                                        <a:latin typeface="Cambria Math" panose="02040503050406030204" pitchFamily="18" charset="0"/>
                                        <a:ea typeface="微软雅黑" panose="020B0503020204020204" pitchFamily="34" charset="-122"/>
                                      </a:rPr>
                                      <m:t>𝑁</m:t>
                                    </m:r>
                                  </m:sub>
                                </m:sSub>
                              </m:e>
                            </m:mr>
                          </m:m>
                        </m:e>
                      </m:d>
                      <m:sSup>
                        <m:sSupPr>
                          <m:ctrlPr>
                            <a:rPr lang="en-US" altLang="zh-CN" b="1" i="1">
                              <a:solidFill>
                                <a:schemeClr val="tx1"/>
                              </a:solidFill>
                              <a:latin typeface="Cambria Math" panose="02040503050406030204" pitchFamily="18" charset="0"/>
                              <a:ea typeface="微软雅黑" panose="020B0503020204020204" pitchFamily="34" charset="-122"/>
                            </a:rPr>
                          </m:ctrlPr>
                        </m:sSupPr>
                        <m:e>
                          <m:d>
                            <m:dPr>
                              <m:begChr m:val="["/>
                              <m:endChr m:val="]"/>
                              <m:ctrlPr>
                                <a:rPr lang="en-US" altLang="zh-CN" b="1" i="1">
                                  <a:solidFill>
                                    <a:schemeClr val="tx1"/>
                                  </a:solidFill>
                                  <a:latin typeface="Cambria Math" panose="02040503050406030204" pitchFamily="18" charset="0"/>
                                  <a:ea typeface="微软雅黑" panose="020B0503020204020204" pitchFamily="34" charset="-122"/>
                                </a:rPr>
                              </m:ctrlPr>
                            </m:dPr>
                            <m:e>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𝟏</m:t>
                                  </m:r>
                                </m:sub>
                              </m:sSub>
                              <m:r>
                                <a:rPr lang="en-US" altLang="zh-CN" b="1">
                                  <a:solidFill>
                                    <a:schemeClr val="tx1"/>
                                  </a:solidFill>
                                  <a:latin typeface="Cambria Math" panose="02040503050406030204" pitchFamily="18" charset="0"/>
                                  <a:ea typeface="微软雅黑" panose="020B0503020204020204" pitchFamily="34" charset="-122"/>
                                </a:rPr>
                                <m:t>,</m:t>
                              </m:r>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𝟐</m:t>
                                  </m:r>
                                </m:sub>
                              </m:sSub>
                              <m:r>
                                <a:rPr lang="en-US" altLang="zh-CN" b="1">
                                  <a:solidFill>
                                    <a:schemeClr val="tx1"/>
                                  </a:solidFill>
                                  <a:latin typeface="Cambria Math" panose="02040503050406030204" pitchFamily="18" charset="0"/>
                                  <a:ea typeface="微软雅黑" panose="020B0503020204020204" pitchFamily="34" charset="-122"/>
                                </a:rPr>
                                <m:t>,…,</m:t>
                              </m:r>
                              <m:sSub>
                                <m:sSubPr>
                                  <m:ctrlPr>
                                    <a:rPr lang="en-US" altLang="zh-CN" b="1" i="1">
                                      <a:solidFill>
                                        <a:schemeClr val="tx1"/>
                                      </a:solidFill>
                                      <a:latin typeface="Cambria Math" panose="02040503050406030204" pitchFamily="18" charset="0"/>
                                      <a:ea typeface="微软雅黑" panose="020B0503020204020204" pitchFamily="34" charset="-122"/>
                                    </a:rPr>
                                  </m:ctrlPr>
                                </m:sSubPr>
                                <m:e>
                                  <m:r>
                                    <a:rPr lang="en-US" altLang="zh-CN" b="1">
                                      <a:solidFill>
                                        <a:schemeClr val="tx1"/>
                                      </a:solidFill>
                                      <a:latin typeface="Cambria Math" panose="02040503050406030204" pitchFamily="18" charset="0"/>
                                      <a:ea typeface="微软雅黑" panose="020B0503020204020204" pitchFamily="34" charset="-122"/>
                                    </a:rPr>
                                    <m:t>𝐯</m:t>
                                  </m:r>
                                </m:e>
                                <m:sub>
                                  <m:r>
                                    <a:rPr lang="en-US" altLang="zh-CN" b="1">
                                      <a:solidFill>
                                        <a:schemeClr val="tx1"/>
                                      </a:solidFill>
                                      <a:latin typeface="Cambria Math" panose="02040503050406030204" pitchFamily="18" charset="0"/>
                                      <a:ea typeface="微软雅黑" panose="020B0503020204020204" pitchFamily="34" charset="-122"/>
                                    </a:rPr>
                                    <m:t>𝐍</m:t>
                                  </m:r>
                                </m:sub>
                              </m:sSub>
                            </m:e>
                          </m:d>
                        </m:e>
                        <m:sup>
                          <m:r>
                            <a:rPr lang="en-US" altLang="zh-CN" b="1">
                              <a:solidFill>
                                <a:schemeClr val="tx1"/>
                              </a:solidFill>
                              <a:latin typeface="Cambria Math" panose="02040503050406030204" pitchFamily="18" charset="0"/>
                              <a:ea typeface="微软雅黑" panose="020B0503020204020204" pitchFamily="34" charset="-122"/>
                            </a:rPr>
                            <m:t>𝑯</m:t>
                          </m:r>
                        </m:sup>
                      </m:sSup>
                    </m:oMath>
                  </m:oMathPara>
                </a14:m>
                <a:endParaRPr lang="zh-CN" altLang="en-US" dirty="0"/>
              </a:p>
            </p:txBody>
          </p:sp>
        </mc:Choice>
        <mc:Fallback xmlns="">
          <p:sp>
            <p:nvSpPr>
              <p:cNvPr id="3" name="文本框 2">
                <a:extLst>
                  <a:ext uri="{FF2B5EF4-FFF2-40B4-BE49-F238E27FC236}">
                    <a16:creationId xmlns:a16="http://schemas.microsoft.com/office/drawing/2014/main" id="{4C5B01B5-58AB-F5EC-0B06-9CEC6E6ACD20}"/>
                  </a:ext>
                </a:extLst>
              </p:cNvPr>
              <p:cNvSpPr txBox="1">
                <a:spLocks noRot="1" noChangeAspect="1" noMove="1" noResize="1" noEditPoints="1" noAdjustHandles="1" noChangeArrowheads="1" noChangeShapeType="1" noTextEdit="1"/>
              </p:cNvSpPr>
              <p:nvPr/>
            </p:nvSpPr>
            <p:spPr>
              <a:xfrm>
                <a:off x="640080" y="2027293"/>
                <a:ext cx="7292340" cy="992516"/>
              </a:xfrm>
              <a:prstGeom prst="rect">
                <a:avLst/>
              </a:prstGeom>
              <a:blipFill>
                <a:blip r:embed="rId3"/>
                <a:stretch>
                  <a:fillRect t="-1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D36A8E-A2E8-2BFA-0E91-32102058CA89}"/>
                  </a:ext>
                </a:extLst>
              </p:cNvPr>
              <p:cNvSpPr txBox="1"/>
              <p:nvPr/>
            </p:nvSpPr>
            <p:spPr>
              <a:xfrm>
                <a:off x="1744980" y="3416644"/>
                <a:ext cx="5394960" cy="523220"/>
              </a:xfrm>
              <a:prstGeom prst="rect">
                <a:avLst/>
              </a:prstGeom>
              <a:noFill/>
            </p:spPr>
            <p:txBody>
              <a:bodyPr wrap="square" rtlCol="0">
                <a:spAutoFit/>
              </a:bodyPr>
              <a:lstStyle/>
              <a:p>
                <a:r>
                  <a:rPr lang="en-US" altLang="zh-CN" dirty="0"/>
                  <a:t>For incident signal angle </a:t>
                </a:r>
                <a:r>
                  <a:rPr lang="zh-CN" altLang="en-US" dirty="0"/>
                  <a:t>𝜃</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𝑛𝑜𝑖𝑠𝑒</m:t>
                        </m:r>
                      </m:sub>
                    </m:sSub>
                  </m:oMath>
                </a14:m>
                <a:r>
                  <a:rPr lang="zh-CN" altLang="en-US" dirty="0"/>
                  <a:t>𝐚</a:t>
                </a:r>
                <a:r>
                  <a:rPr lang="en-US" altLang="zh-CN" dirty="0"/>
                  <a:t>(</a:t>
                </a:r>
                <a:r>
                  <a:rPr lang="zh-CN" altLang="en-US" dirty="0"/>
                  <a:t>𝜃</a:t>
                </a:r>
                <a:r>
                  <a:rPr lang="en-US" altLang="zh-CN" dirty="0"/>
                  <a:t>) could be very small</a:t>
                </a:r>
              </a:p>
              <a:p>
                <a:endParaRPr lang="zh-CN" altLang="en-US" dirty="0"/>
              </a:p>
            </p:txBody>
          </p:sp>
        </mc:Choice>
        <mc:Fallback xmlns="">
          <p:sp>
            <p:nvSpPr>
              <p:cNvPr id="4" name="文本框 3">
                <a:extLst>
                  <a:ext uri="{FF2B5EF4-FFF2-40B4-BE49-F238E27FC236}">
                    <a16:creationId xmlns:a16="http://schemas.microsoft.com/office/drawing/2014/main" id="{16D36A8E-A2E8-2BFA-0E91-32102058CA89}"/>
                  </a:ext>
                </a:extLst>
              </p:cNvPr>
              <p:cNvSpPr txBox="1">
                <a:spLocks noRot="1" noChangeAspect="1" noMove="1" noResize="1" noEditPoints="1" noAdjustHandles="1" noChangeArrowheads="1" noChangeShapeType="1" noTextEdit="1"/>
              </p:cNvSpPr>
              <p:nvPr/>
            </p:nvSpPr>
            <p:spPr>
              <a:xfrm>
                <a:off x="1744980" y="3416644"/>
                <a:ext cx="5394960" cy="523220"/>
              </a:xfrm>
              <a:prstGeom prst="rect">
                <a:avLst/>
              </a:prstGeom>
              <a:blipFill>
                <a:blip r:embed="rId4"/>
                <a:stretch>
                  <a:fillRect l="-339" t="-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755BE0-6C90-BD14-42F6-63B49A6DE85D}"/>
                  </a:ext>
                </a:extLst>
              </p:cNvPr>
              <p:cNvSpPr txBox="1"/>
              <p:nvPr/>
            </p:nvSpPr>
            <p:spPr>
              <a:xfrm>
                <a:off x="1813560" y="4015740"/>
                <a:ext cx="5326380" cy="641201"/>
              </a:xfrm>
              <a:prstGeom prst="rect">
                <a:avLst/>
              </a:prstGeom>
              <a:noFill/>
            </p:spPr>
            <p:txBody>
              <a:bodyPr wrap="square" rtlCol="0">
                <a:spAutoFit/>
              </a:bodyPr>
              <a:lstStyle/>
              <a:p>
                <a:r>
                  <a:rPr lang="en-US" altLang="zh-CN" dirty="0"/>
                  <a:t>Define  </a:t>
                </a:r>
                <a14:m>
                  <m:oMath xmlns:m="http://schemas.openxmlformats.org/officeDocument/2006/math">
                    <m:r>
                      <a:rPr lang="zh-CN" altLang="en-US" i="1" smtClean="0">
                        <a:solidFill>
                          <a:schemeClr val="tx1"/>
                        </a:solidFill>
                        <a:latin typeface="Cambria Math" panose="02040503050406030204" pitchFamily="18" charset="0"/>
                      </a:rPr>
                      <m:t>𝑃</m:t>
                    </m:r>
                    <m:r>
                      <a:rPr lang="zh-CN" altLang="en-US" i="1" smtClean="0">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𝜃</m:t>
                    </m:r>
                    <m:r>
                      <a:rPr lang="zh-CN" altLang="en-US" i="1" smtClean="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pitchFamily="18" charset="0"/>
                                      </a:rPr>
                                      <m:t>V</m:t>
                                    </m:r>
                                  </m:e>
                                  <m:sub>
                                    <m:r>
                                      <m:rPr>
                                        <m:sty m:val="p"/>
                                      </m:rPr>
                                      <a:rPr lang="en-US" altLang="zh-CN">
                                        <a:solidFill>
                                          <a:schemeClr val="tx1"/>
                                        </a:solidFill>
                                        <a:latin typeface="Cambria Math" panose="02040503050406030204" pitchFamily="18" charset="0"/>
                                      </a:rPr>
                                      <m:t>noise</m:t>
                                    </m:r>
                                  </m:sub>
                                </m:sSub>
                                <m:r>
                                  <a:rPr lang="zh-CN" altLang="en-US" i="1">
                                    <a:solidFill>
                                      <a:schemeClr val="tx1"/>
                                    </a:solidFill>
                                    <a:latin typeface="Cambria Math" panose="02040503050406030204" pitchFamily="18" charset="0"/>
                                  </a:rPr>
                                  <m:t>𝐚</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𝜃</m:t>
                                </m:r>
                                <m:r>
                                  <a:rPr lang="zh-CN" altLang="en-US" i="1">
                                    <a:solidFill>
                                      <a:schemeClr val="tx1"/>
                                    </a:solidFill>
                                    <a:latin typeface="Cambria Math" panose="02040503050406030204" pitchFamily="18" charset="0"/>
                                  </a:rPr>
                                  <m:t>)</m:t>
                                </m:r>
                              </m:e>
                            </m:d>
                          </m:e>
                          <m:sup>
                            <m:r>
                              <a:rPr lang="zh-CN" altLang="en-US" i="1">
                                <a:solidFill>
                                  <a:schemeClr val="tx1"/>
                                </a:solidFill>
                                <a:latin typeface="Cambria Math" panose="02040503050406030204" pitchFamily="18" charset="0"/>
                              </a:rPr>
                              <m:t>2</m:t>
                            </m:r>
                          </m:sup>
                        </m:sSup>
                      </m:den>
                    </m:f>
                  </m:oMath>
                </a14:m>
                <a:r>
                  <a:rPr lang="en-US" altLang="zh-CN" sz="1400" dirty="0"/>
                  <a:t>, its peaks are the estimated </a:t>
                </a:r>
                <a:r>
                  <a:rPr lang="en-US" altLang="zh-CN" sz="1400" dirty="0" err="1"/>
                  <a:t>AoAs</a:t>
                </a:r>
                <a:endParaRPr lang="en-US" altLang="zh-CN" sz="1400" dirty="0"/>
              </a:p>
              <a:p>
                <a:endParaRPr lang="zh-CN" altLang="en-US" dirty="0"/>
              </a:p>
            </p:txBody>
          </p:sp>
        </mc:Choice>
        <mc:Fallback xmlns="">
          <p:sp>
            <p:nvSpPr>
              <p:cNvPr id="5" name="文本框 4">
                <a:extLst>
                  <a:ext uri="{FF2B5EF4-FFF2-40B4-BE49-F238E27FC236}">
                    <a16:creationId xmlns:a16="http://schemas.microsoft.com/office/drawing/2014/main" id="{04755BE0-6C90-BD14-42F6-63B49A6DE85D}"/>
                  </a:ext>
                </a:extLst>
              </p:cNvPr>
              <p:cNvSpPr txBox="1">
                <a:spLocks noRot="1" noChangeAspect="1" noMove="1" noResize="1" noEditPoints="1" noAdjustHandles="1" noChangeArrowheads="1" noChangeShapeType="1" noTextEdit="1"/>
              </p:cNvSpPr>
              <p:nvPr/>
            </p:nvSpPr>
            <p:spPr>
              <a:xfrm>
                <a:off x="1813560" y="4015740"/>
                <a:ext cx="5326380" cy="641201"/>
              </a:xfrm>
              <a:prstGeom prst="rect">
                <a:avLst/>
              </a:prstGeom>
              <a:blipFill>
                <a:blip r:embed="rId5"/>
                <a:stretch>
                  <a:fillRect l="-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043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5g Base Station Icon Clipart , Png Download - Cell Tower, Transparent Png -  kindpng">
            <a:extLst>
              <a:ext uri="{FF2B5EF4-FFF2-40B4-BE49-F238E27FC236}">
                <a16:creationId xmlns:a16="http://schemas.microsoft.com/office/drawing/2014/main" id="{84BCFDCD-FE00-3182-F20B-0F630DB519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6294" y="1393030"/>
            <a:ext cx="1839566" cy="2357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Free icon - Free vector icons - Free SVG, PSD, PNG, EPS, Ai &amp; Icon Font">
            <a:extLst>
              <a:ext uri="{FF2B5EF4-FFF2-40B4-BE49-F238E27FC236}">
                <a16:creationId xmlns:a16="http://schemas.microsoft.com/office/drawing/2014/main" id="{4B0751DB-B4A9-B21B-DBF3-FD59A8D78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410" y="1768078"/>
            <a:ext cx="1607344" cy="160734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CC0C0DD4-26AA-DFD0-6388-9F5E8F988FB7}"/>
              </a:ext>
            </a:extLst>
          </p:cNvPr>
          <p:cNvCxnSpPr/>
          <p:nvPr/>
        </p:nvCxnSpPr>
        <p:spPr>
          <a:xfrm>
            <a:off x="2964656" y="1828800"/>
            <a:ext cx="3554016" cy="500063"/>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6B1F82A-6BCC-030E-B89A-DB354C97C1F4}"/>
              </a:ext>
            </a:extLst>
          </p:cNvPr>
          <p:cNvSpPr txBox="1"/>
          <p:nvPr/>
        </p:nvSpPr>
        <p:spPr>
          <a:xfrm>
            <a:off x="4143375" y="1625315"/>
            <a:ext cx="1345689" cy="369332"/>
          </a:xfrm>
          <a:prstGeom prst="rect">
            <a:avLst/>
          </a:prstGeom>
          <a:noFill/>
        </p:spPr>
        <p:txBody>
          <a:bodyPr wrap="none" rtlCol="0">
            <a:spAutoFit/>
          </a:bodyPr>
          <a:lstStyle/>
          <a:p>
            <a:r>
              <a:rPr lang="en-US" altLang="zh-CN" sz="1800" b="1" dirty="0">
                <a:latin typeface="Calibri" panose="020F0502020204030204" pitchFamily="34" charset="0"/>
                <a:cs typeface="Calibri" panose="020F0502020204030204" pitchFamily="34" charset="0"/>
              </a:rPr>
              <a:t>Data Signals</a:t>
            </a:r>
            <a:endParaRPr lang="zh-CN" altLang="en-US" sz="1800" b="1" dirty="0">
              <a:latin typeface="Calibri" panose="020F0502020204030204" pitchFamily="34" charset="0"/>
              <a:cs typeface="Calibri" panose="020F0502020204030204" pitchFamily="34" charset="0"/>
            </a:endParaRPr>
          </a:p>
        </p:txBody>
      </p:sp>
      <p:cxnSp>
        <p:nvCxnSpPr>
          <p:cNvPr id="7" name="直接箭头连接符 6">
            <a:extLst>
              <a:ext uri="{FF2B5EF4-FFF2-40B4-BE49-F238E27FC236}">
                <a16:creationId xmlns:a16="http://schemas.microsoft.com/office/drawing/2014/main" id="{607F9596-A475-7F7A-DC6D-6263B4255CBF}"/>
              </a:ext>
            </a:extLst>
          </p:cNvPr>
          <p:cNvCxnSpPr/>
          <p:nvPr/>
        </p:nvCxnSpPr>
        <p:spPr>
          <a:xfrm>
            <a:off x="2964656" y="2282316"/>
            <a:ext cx="3554016" cy="500063"/>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10696E8-5FD1-3F07-EB47-4BB36242AE0C}"/>
              </a:ext>
            </a:extLst>
          </p:cNvPr>
          <p:cNvSpPr txBox="1"/>
          <p:nvPr/>
        </p:nvSpPr>
        <p:spPr>
          <a:xfrm>
            <a:off x="4572000" y="2746883"/>
            <a:ext cx="637097" cy="369332"/>
          </a:xfrm>
          <a:prstGeom prst="rect">
            <a:avLst/>
          </a:prstGeom>
          <a:noFill/>
        </p:spPr>
        <p:txBody>
          <a:bodyPr wrap="none" rtlCol="0">
            <a:spAutoFit/>
          </a:bodyPr>
          <a:lstStyle/>
          <a:p>
            <a:r>
              <a:rPr lang="en-US" altLang="zh-CN" sz="1800" b="1" dirty="0">
                <a:latin typeface="Calibri" panose="020F0502020204030204" pitchFamily="34" charset="0"/>
                <a:cs typeface="Calibri" panose="020F0502020204030204" pitchFamily="34" charset="0"/>
              </a:rPr>
              <a:t>Echo</a:t>
            </a:r>
            <a:endParaRPr lang="zh-CN" altLang="en-US" sz="1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A92948-923C-3695-53BA-EE28815B1C3F}"/>
                  </a:ext>
                </a:extLst>
              </p:cNvPr>
              <p:cNvSpPr txBox="1"/>
              <p:nvPr/>
            </p:nvSpPr>
            <p:spPr>
              <a:xfrm>
                <a:off x="1378744" y="984275"/>
                <a:ext cx="6591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cs typeface="Calibri" panose="020F0502020204030204" pitchFamily="34" charset="0"/>
                        </a:rPr>
                        <m:t>𝒙</m:t>
                      </m:r>
                      <m:r>
                        <a:rPr lang="en-US" altLang="zh-CN" sz="1800" b="1" i="1" dirty="0">
                          <a:latin typeface="Cambria Math" panose="02040503050406030204" pitchFamily="18" charset="0"/>
                          <a:cs typeface="Calibri" panose="020F0502020204030204" pitchFamily="34" charset="0"/>
                        </a:rPr>
                        <m:t>(</m:t>
                      </m:r>
                      <m:r>
                        <a:rPr lang="en-US" altLang="zh-CN" sz="1800" b="1" i="1" dirty="0">
                          <a:latin typeface="Cambria Math" panose="02040503050406030204" pitchFamily="18" charset="0"/>
                          <a:cs typeface="Calibri" panose="020F0502020204030204" pitchFamily="34" charset="0"/>
                        </a:rPr>
                        <m:t>𝒕</m:t>
                      </m:r>
                      <m:r>
                        <a:rPr lang="en-US" altLang="zh-CN" sz="1800" b="1" i="1" dirty="0">
                          <a:latin typeface="Cambria Math" panose="02040503050406030204" pitchFamily="18" charset="0"/>
                          <a:cs typeface="Calibri" panose="020F0502020204030204" pitchFamily="34" charset="0"/>
                        </a:rPr>
                        <m:t>)</m:t>
                      </m:r>
                    </m:oMath>
                  </m:oMathPara>
                </a14:m>
                <a:endParaRPr lang="zh-CN" altLang="en-US" sz="1800" b="1" dirty="0">
                  <a:latin typeface="Calibri" panose="020F0502020204030204" pitchFamily="34" charset="0"/>
                  <a:cs typeface="Calibri" panose="020F0502020204030204" pitchFamily="34" charset="0"/>
                </a:endParaRPr>
              </a:p>
            </p:txBody>
          </p:sp>
        </mc:Choice>
        <mc:Fallback xmlns="">
          <p:sp>
            <p:nvSpPr>
              <p:cNvPr id="9" name="文本框 8">
                <a:extLst>
                  <a:ext uri="{FF2B5EF4-FFF2-40B4-BE49-F238E27FC236}">
                    <a16:creationId xmlns:a16="http://schemas.microsoft.com/office/drawing/2014/main" id="{5AA92948-923C-3695-53BA-EE28815B1C3F}"/>
                  </a:ext>
                </a:extLst>
              </p:cNvPr>
              <p:cNvSpPr txBox="1">
                <a:spLocks noRot="1" noChangeAspect="1" noMove="1" noResize="1" noEditPoints="1" noAdjustHandles="1" noChangeArrowheads="1" noChangeShapeType="1" noTextEdit="1"/>
              </p:cNvSpPr>
              <p:nvPr/>
            </p:nvSpPr>
            <p:spPr>
              <a:xfrm>
                <a:off x="1378744" y="984275"/>
                <a:ext cx="659155"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DE46D9-E260-CC3F-0C4D-AA365E301349}"/>
                  </a:ext>
                </a:extLst>
              </p:cNvPr>
              <p:cNvSpPr txBox="1"/>
              <p:nvPr/>
            </p:nvSpPr>
            <p:spPr>
              <a:xfrm>
                <a:off x="6200776" y="1500761"/>
                <a:ext cx="2682979" cy="618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cs typeface="Calibri" panose="020F0502020204030204" pitchFamily="34" charset="0"/>
                        </a:rPr>
                        <m:t>𝜶</m:t>
                      </m:r>
                      <m:r>
                        <a:rPr lang="en-US" altLang="zh-CN" sz="1800" b="1" i="1" dirty="0">
                          <a:latin typeface="Cambria Math" panose="02040503050406030204" pitchFamily="18" charset="0"/>
                          <a:cs typeface="Calibri" panose="020F0502020204030204" pitchFamily="34" charset="0"/>
                        </a:rPr>
                        <m:t>𝒙</m:t>
                      </m:r>
                      <m:d>
                        <m:dPr>
                          <m:ctrlPr>
                            <a:rPr lang="en-US" altLang="zh-CN" sz="1800" b="1" i="1" dirty="0">
                              <a:latin typeface="Cambria Math" panose="02040503050406030204" pitchFamily="18" charset="0"/>
                              <a:cs typeface="Calibri" panose="020F0502020204030204" pitchFamily="34" charset="0"/>
                            </a:rPr>
                          </m:ctrlPr>
                        </m:dPr>
                        <m:e>
                          <m:r>
                            <a:rPr lang="en-US" altLang="zh-CN" sz="1800" b="1" i="1" dirty="0">
                              <a:latin typeface="Cambria Math" panose="02040503050406030204" pitchFamily="18" charset="0"/>
                              <a:cs typeface="Calibri" panose="020F0502020204030204" pitchFamily="34" charset="0"/>
                            </a:rPr>
                            <m:t>𝒕</m:t>
                          </m:r>
                          <m:r>
                            <a:rPr lang="en-US" altLang="zh-CN" sz="1800" b="1" i="1" dirty="0">
                              <a:latin typeface="Cambria Math" panose="02040503050406030204" pitchFamily="18" charset="0"/>
                              <a:cs typeface="Calibri" panose="020F0502020204030204" pitchFamily="34" charset="0"/>
                            </a:rPr>
                            <m:t>−</m:t>
                          </m:r>
                          <m:r>
                            <a:rPr lang="en-US" altLang="zh-CN" sz="1800" b="1" i="1" dirty="0">
                              <a:latin typeface="Cambria Math" panose="02040503050406030204" pitchFamily="18" charset="0"/>
                              <a:cs typeface="Calibri" panose="020F0502020204030204" pitchFamily="34" charset="0"/>
                            </a:rPr>
                            <m:t>𝝉</m:t>
                          </m:r>
                        </m:e>
                      </m:d>
                      <m:r>
                        <a:rPr lang="en-US" altLang="zh-CN" sz="1800" b="1" i="1" dirty="0">
                          <a:latin typeface="Cambria Math" panose="02040503050406030204" pitchFamily="18" charset="0"/>
                          <a:cs typeface="Calibri" panose="020F0502020204030204" pitchFamily="34" charset="0"/>
                        </a:rPr>
                        <m:t>  </m:t>
                      </m:r>
                      <m:r>
                        <a:rPr lang="en-US" altLang="zh-CN" sz="1800" b="1" i="1" dirty="0">
                          <a:latin typeface="Cambria Math" panose="02040503050406030204" pitchFamily="18" charset="0"/>
                          <a:cs typeface="Calibri" panose="020F0502020204030204" pitchFamily="34" charset="0"/>
                        </a:rPr>
                        <m:t>𝒘𝒉𝒆𝒓𝒆</m:t>
                      </m:r>
                      <m:r>
                        <a:rPr lang="en-US" altLang="zh-CN" sz="1800" b="1" i="1" dirty="0">
                          <a:latin typeface="Cambria Math" panose="02040503050406030204" pitchFamily="18" charset="0"/>
                          <a:cs typeface="Calibri" panose="020F0502020204030204" pitchFamily="34" charset="0"/>
                        </a:rPr>
                        <m:t>  </m:t>
                      </m:r>
                      <m:r>
                        <a:rPr lang="en-US" altLang="zh-CN" sz="1800" b="1" i="1" dirty="0">
                          <a:latin typeface="Cambria Math" panose="02040503050406030204" pitchFamily="18" charset="0"/>
                          <a:cs typeface="Calibri" panose="020F0502020204030204" pitchFamily="34" charset="0"/>
                        </a:rPr>
                        <m:t>𝝉</m:t>
                      </m:r>
                      <m:r>
                        <a:rPr lang="en-US" altLang="zh-CN" sz="1800" b="1" i="1" dirty="0">
                          <a:latin typeface="Cambria Math" panose="02040503050406030204" pitchFamily="18" charset="0"/>
                          <a:cs typeface="Calibri" panose="020F0502020204030204" pitchFamily="34" charset="0"/>
                        </a:rPr>
                        <m:t>=</m:t>
                      </m:r>
                      <m:f>
                        <m:fPr>
                          <m:ctrlPr>
                            <a:rPr lang="en-US" altLang="zh-CN" sz="1800" b="1" i="1" dirty="0">
                              <a:latin typeface="Cambria Math" panose="02040503050406030204" pitchFamily="18" charset="0"/>
                              <a:cs typeface="Calibri" panose="020F0502020204030204" pitchFamily="34" charset="0"/>
                            </a:rPr>
                          </m:ctrlPr>
                        </m:fPr>
                        <m:num>
                          <m:r>
                            <a:rPr lang="en-US" altLang="zh-CN" sz="1800" b="1" i="1" dirty="0">
                              <a:latin typeface="Cambria Math" panose="02040503050406030204" pitchFamily="18" charset="0"/>
                              <a:cs typeface="Calibri" panose="020F0502020204030204" pitchFamily="34" charset="0"/>
                            </a:rPr>
                            <m:t>𝒅</m:t>
                          </m:r>
                        </m:num>
                        <m:den>
                          <m:r>
                            <a:rPr lang="en-US" altLang="zh-CN" sz="1800" b="1" i="1" dirty="0">
                              <a:latin typeface="Cambria Math" panose="02040503050406030204" pitchFamily="18" charset="0"/>
                              <a:cs typeface="Calibri" panose="020F0502020204030204" pitchFamily="34" charset="0"/>
                            </a:rPr>
                            <m:t>𝒄</m:t>
                          </m:r>
                        </m:den>
                      </m:f>
                    </m:oMath>
                  </m:oMathPara>
                </a14:m>
                <a:endParaRPr lang="zh-CN" altLang="en-US" sz="1800" b="1" dirty="0">
                  <a:latin typeface="Calibri" panose="020F0502020204030204" pitchFamily="34" charset="0"/>
                  <a:cs typeface="Calibri" panose="020F0502020204030204" pitchFamily="34" charset="0"/>
                </a:endParaRPr>
              </a:p>
            </p:txBody>
          </p:sp>
        </mc:Choice>
        <mc:Fallback xmlns="">
          <p:sp>
            <p:nvSpPr>
              <p:cNvPr id="10" name="文本框 9">
                <a:extLst>
                  <a:ext uri="{FF2B5EF4-FFF2-40B4-BE49-F238E27FC236}">
                    <a16:creationId xmlns:a16="http://schemas.microsoft.com/office/drawing/2014/main" id="{35DE46D9-E260-CC3F-0C4D-AA365E301349}"/>
                  </a:ext>
                </a:extLst>
              </p:cNvPr>
              <p:cNvSpPr txBox="1">
                <a:spLocks noRot="1" noChangeAspect="1" noMove="1" noResize="1" noEditPoints="1" noAdjustHandles="1" noChangeArrowheads="1" noChangeShapeType="1" noTextEdit="1"/>
              </p:cNvSpPr>
              <p:nvPr/>
            </p:nvSpPr>
            <p:spPr>
              <a:xfrm>
                <a:off x="6200776" y="1500761"/>
                <a:ext cx="2682979" cy="61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57BCEE2-E3A5-C6F2-1BD9-E275E2325F33}"/>
                  </a:ext>
                </a:extLst>
              </p:cNvPr>
              <p:cNvSpPr txBox="1"/>
              <p:nvPr/>
            </p:nvSpPr>
            <p:spPr>
              <a:xfrm>
                <a:off x="1635344" y="3912354"/>
                <a:ext cx="6772850" cy="773994"/>
              </a:xfrm>
              <a:prstGeom prst="rect">
                <a:avLst/>
              </a:prstGeom>
              <a:noFill/>
            </p:spPr>
            <p:txBody>
              <a:bodyPr wrap="square" rtlCol="0">
                <a:spAutoFit/>
              </a:bodyPr>
              <a:lstStyle/>
              <a:p>
                <a:pPr marL="257175" indent="-257175">
                  <a:buFont typeface="Arial" panose="020B0604020202020204" pitchFamily="34" charset="0"/>
                  <a:buChar char="•"/>
                </a:pPr>
                <a14:m>
                  <m:oMath xmlns:m="http://schemas.openxmlformats.org/officeDocument/2006/math">
                    <m:r>
                      <a:rPr lang="en-US" altLang="zh-CN" sz="1800" b="1" i="1" dirty="0">
                        <a:solidFill>
                          <a:srgbClr val="ED6C00"/>
                        </a:solidFill>
                        <a:latin typeface="Cambria Math" panose="02040503050406030204" pitchFamily="18" charset="0"/>
                        <a:cs typeface="Calibri" panose="020F0502020204030204" pitchFamily="34" charset="0"/>
                      </a:rPr>
                      <m:t>𝜷</m:t>
                    </m:r>
                  </m:oMath>
                </a14:m>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is</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due</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to</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the</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pathloss</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of</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echo</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path</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a:t>
                </a:r>
                <a:r>
                  <a:rPr lang="zh-CN" altLang="en-US" sz="1800" b="1" dirty="0">
                    <a:latin typeface="Calibri" panose="020F0502020204030204" pitchFamily="34" charset="0"/>
                    <a:cs typeface="Calibri" panose="020F0502020204030204" pitchFamily="34" charset="0"/>
                  </a:rPr>
                  <a:t> </a:t>
                </a:r>
                <a:r>
                  <a:rPr lang="en-US" altLang="zh-CN" sz="1800" b="1" dirty="0">
                    <a:latin typeface="Calibri" panose="020F0502020204030204" pitchFamily="34" charset="0"/>
                    <a:cs typeface="Calibri" panose="020F0502020204030204" pitchFamily="34" charset="0"/>
                  </a:rPr>
                  <a:t>radar cross-section (RCS)</a:t>
                </a:r>
              </a:p>
              <a:p>
                <a:pPr marL="257175" indent="-257175">
                  <a:buFont typeface="Arial" panose="020B0604020202020204" pitchFamily="34" charset="0"/>
                  <a:buChar char="•"/>
                </a:pPr>
                <a14:m>
                  <m:oMath xmlns:m="http://schemas.openxmlformats.org/officeDocument/2006/math">
                    <m:r>
                      <a:rPr lang="en-US" altLang="zh-CN" sz="1800" b="1" i="1" dirty="0">
                        <a:solidFill>
                          <a:srgbClr val="ED6C00"/>
                        </a:solidFill>
                        <a:latin typeface="Cambria Math" panose="02040503050406030204" pitchFamily="18" charset="0"/>
                        <a:cs typeface="Calibri" panose="020F0502020204030204" pitchFamily="34" charset="0"/>
                      </a:rPr>
                      <m:t>𝒇</m:t>
                    </m:r>
                  </m:oMath>
                </a14:m>
                <a:r>
                  <a:rPr lang="en-US" altLang="zh-CN" sz="1800" b="1" dirty="0">
                    <a:latin typeface="Calibri" panose="020F0502020204030204" pitchFamily="34" charset="0"/>
                    <a:cs typeface="Calibri" panose="020F0502020204030204" pitchFamily="34" charset="0"/>
                  </a:rPr>
                  <a:t>  is the Doppler frequency = </a:t>
                </a:r>
                <a14:m>
                  <m:oMath xmlns:m="http://schemas.openxmlformats.org/officeDocument/2006/math">
                    <m:f>
                      <m:fPr>
                        <m:ctrlPr>
                          <a:rPr lang="en-US" altLang="zh-CN" sz="1800" b="1" i="1">
                            <a:latin typeface="Cambria Math" panose="02040503050406030204" pitchFamily="18" charset="0"/>
                            <a:cs typeface="Calibri" panose="020F0502020204030204" pitchFamily="34" charset="0"/>
                          </a:rPr>
                        </m:ctrlPr>
                      </m:fPr>
                      <m:num>
                        <m:r>
                          <a:rPr lang="en-US" altLang="zh-CN" sz="1800" b="1" i="1">
                            <a:latin typeface="Cambria Math" panose="02040503050406030204" pitchFamily="18" charset="0"/>
                            <a:cs typeface="Calibri" panose="020F0502020204030204" pitchFamily="34" charset="0"/>
                          </a:rPr>
                          <m:t>𝟐</m:t>
                        </m:r>
                        <m:r>
                          <a:rPr lang="en-US" altLang="zh-CN" sz="1800" b="1">
                            <a:latin typeface="Cambria Math" panose="02040503050406030204" pitchFamily="18" charset="0"/>
                            <a:cs typeface="Calibri" panose="020F0502020204030204" pitchFamily="34" charset="0"/>
                          </a:rPr>
                          <m:t>𝐯</m:t>
                        </m:r>
                        <m:sSub>
                          <m:sSubPr>
                            <m:ctrlPr>
                              <a:rPr lang="en-US" altLang="zh-CN" sz="1800" b="1" i="1">
                                <a:latin typeface="Cambria Math" panose="02040503050406030204" pitchFamily="18" charset="0"/>
                                <a:cs typeface="Calibri" panose="020F0502020204030204" pitchFamily="34" charset="0"/>
                              </a:rPr>
                            </m:ctrlPr>
                          </m:sSubPr>
                          <m:e>
                            <m:r>
                              <a:rPr lang="en-US" altLang="zh-CN" sz="1800" b="1">
                                <a:latin typeface="Cambria Math" panose="02040503050406030204" pitchFamily="18" charset="0"/>
                                <a:cs typeface="Calibri" panose="020F0502020204030204" pitchFamily="34" charset="0"/>
                              </a:rPr>
                              <m:t>𝐟</m:t>
                            </m:r>
                          </m:e>
                          <m:sub>
                            <m:r>
                              <a:rPr lang="en-US" altLang="zh-CN" sz="1800" b="1">
                                <a:latin typeface="Cambria Math" panose="02040503050406030204" pitchFamily="18" charset="0"/>
                                <a:cs typeface="Calibri" panose="020F0502020204030204" pitchFamily="34" charset="0"/>
                              </a:rPr>
                              <m:t>𝐜</m:t>
                            </m:r>
                          </m:sub>
                        </m:sSub>
                      </m:num>
                      <m:den>
                        <m:r>
                          <a:rPr lang="en-US" altLang="zh-CN" sz="1800" b="1">
                            <a:latin typeface="Cambria Math" panose="02040503050406030204" pitchFamily="18" charset="0"/>
                            <a:cs typeface="Calibri" panose="020F0502020204030204" pitchFamily="34" charset="0"/>
                          </a:rPr>
                          <m:t>𝐜</m:t>
                        </m:r>
                      </m:den>
                    </m:f>
                  </m:oMath>
                </a14:m>
                <a:endParaRPr lang="en-US" altLang="zh-CN" sz="18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657BCEE2-E3A5-C6F2-1BD9-E275E2325F33}"/>
                  </a:ext>
                </a:extLst>
              </p:cNvPr>
              <p:cNvSpPr txBox="1">
                <a:spLocks noRot="1" noChangeAspect="1" noMove="1" noResize="1" noEditPoints="1" noAdjustHandles="1" noChangeArrowheads="1" noChangeShapeType="1" noTextEdit="1"/>
              </p:cNvSpPr>
              <p:nvPr/>
            </p:nvSpPr>
            <p:spPr>
              <a:xfrm>
                <a:off x="1635344" y="3912354"/>
                <a:ext cx="6772850" cy="773994"/>
              </a:xfrm>
              <a:prstGeom prst="rect">
                <a:avLst/>
              </a:prstGeom>
              <a:blipFill>
                <a:blip r:embed="rId6"/>
                <a:stretch>
                  <a:fillRect l="-540" t="-4724" b="-4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D49CA97-520B-99AD-E48B-9D167A8CEF7B}"/>
                  </a:ext>
                </a:extLst>
              </p:cNvPr>
              <p:cNvSpPr txBox="1"/>
              <p:nvPr/>
            </p:nvSpPr>
            <p:spPr>
              <a:xfrm>
                <a:off x="874040" y="2886677"/>
                <a:ext cx="4572000" cy="380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dirty="0">
                          <a:latin typeface="Cambria Math" panose="02040503050406030204" pitchFamily="18" charset="0"/>
                          <a:cs typeface="Calibri" panose="020F0502020204030204" pitchFamily="34" charset="0"/>
                        </a:rPr>
                        <m:t>𝜶</m:t>
                      </m:r>
                      <m:r>
                        <a:rPr lang="en-US" altLang="zh-CN" sz="1800" b="1" i="1" dirty="0">
                          <a:solidFill>
                            <a:srgbClr val="ED6C00"/>
                          </a:solidFill>
                          <a:latin typeface="Cambria Math" panose="02040503050406030204" pitchFamily="18" charset="0"/>
                          <a:cs typeface="Calibri" panose="020F0502020204030204" pitchFamily="34" charset="0"/>
                        </a:rPr>
                        <m:t>𝜷</m:t>
                      </m:r>
                      <m:r>
                        <a:rPr lang="en-US" altLang="zh-CN" sz="1800" b="1" i="1" dirty="0">
                          <a:latin typeface="Cambria Math" panose="02040503050406030204" pitchFamily="18" charset="0"/>
                          <a:cs typeface="Calibri" panose="020F0502020204030204" pitchFamily="34" charset="0"/>
                        </a:rPr>
                        <m:t>𝒙</m:t>
                      </m:r>
                      <m:d>
                        <m:dPr>
                          <m:ctrlPr>
                            <a:rPr lang="en-US" altLang="zh-CN" sz="1800" b="1" i="1" dirty="0">
                              <a:latin typeface="Cambria Math" panose="02040503050406030204" pitchFamily="18" charset="0"/>
                              <a:cs typeface="Calibri" panose="020F0502020204030204" pitchFamily="34" charset="0"/>
                            </a:rPr>
                          </m:ctrlPr>
                        </m:dPr>
                        <m:e>
                          <m:r>
                            <a:rPr lang="en-US" altLang="zh-CN" sz="1800" b="1" i="1" dirty="0">
                              <a:latin typeface="Cambria Math" panose="02040503050406030204" pitchFamily="18" charset="0"/>
                              <a:cs typeface="Calibri" panose="020F0502020204030204" pitchFamily="34" charset="0"/>
                            </a:rPr>
                            <m:t>𝒕</m:t>
                          </m:r>
                          <m:r>
                            <a:rPr lang="en-US" altLang="zh-CN" sz="1800" b="1" i="1" dirty="0">
                              <a:latin typeface="Cambria Math" panose="02040503050406030204" pitchFamily="18" charset="0"/>
                              <a:cs typeface="Calibri" panose="020F0502020204030204" pitchFamily="34" charset="0"/>
                            </a:rPr>
                            <m:t>−</m:t>
                          </m:r>
                          <m:r>
                            <a:rPr lang="en-US" altLang="zh-CN" sz="1800" b="1" i="1" dirty="0">
                              <a:solidFill>
                                <a:srgbClr val="ED6C00"/>
                              </a:solidFill>
                              <a:latin typeface="Cambria Math" panose="02040503050406030204" pitchFamily="18" charset="0"/>
                              <a:cs typeface="Calibri" panose="020F0502020204030204" pitchFamily="34" charset="0"/>
                            </a:rPr>
                            <m:t>𝟐</m:t>
                          </m:r>
                          <m:r>
                            <a:rPr lang="en-US" altLang="zh-CN" sz="1800" b="1" i="1" dirty="0">
                              <a:latin typeface="Cambria Math" panose="02040503050406030204" pitchFamily="18" charset="0"/>
                              <a:cs typeface="Calibri" panose="020F0502020204030204" pitchFamily="34" charset="0"/>
                            </a:rPr>
                            <m:t>𝝉</m:t>
                          </m:r>
                        </m:e>
                      </m:d>
                      <m:sSup>
                        <m:sSupPr>
                          <m:ctrlPr>
                            <a:rPr lang="en-US" altLang="zh-CN" sz="1800" b="1" i="1" dirty="0">
                              <a:solidFill>
                                <a:srgbClr val="ED6C00"/>
                              </a:solidFill>
                              <a:latin typeface="Cambria Math" panose="02040503050406030204" pitchFamily="18" charset="0"/>
                              <a:cs typeface="Calibri" panose="020F0502020204030204" pitchFamily="34" charset="0"/>
                            </a:rPr>
                          </m:ctrlPr>
                        </m:sSupPr>
                        <m:e>
                          <m:r>
                            <a:rPr lang="en-US" altLang="zh-CN" sz="1800" b="1" i="1" dirty="0">
                              <a:solidFill>
                                <a:srgbClr val="ED6C00"/>
                              </a:solidFill>
                              <a:latin typeface="Cambria Math" panose="02040503050406030204" pitchFamily="18" charset="0"/>
                              <a:cs typeface="Calibri" panose="020F0502020204030204" pitchFamily="34" charset="0"/>
                            </a:rPr>
                            <m:t>𝒆</m:t>
                          </m:r>
                        </m:e>
                        <m:sup>
                          <m:r>
                            <a:rPr lang="en-US" altLang="zh-CN" sz="1800" b="1" i="1" dirty="0">
                              <a:solidFill>
                                <a:srgbClr val="ED6C00"/>
                              </a:solidFill>
                              <a:latin typeface="Cambria Math" panose="02040503050406030204" pitchFamily="18" charset="0"/>
                              <a:cs typeface="Calibri" panose="020F0502020204030204" pitchFamily="34" charset="0"/>
                            </a:rPr>
                            <m:t>𝒋</m:t>
                          </m:r>
                          <m:r>
                            <a:rPr lang="en-US" altLang="zh-CN" sz="1800" b="1" i="1" dirty="0">
                              <a:solidFill>
                                <a:srgbClr val="ED6C00"/>
                              </a:solidFill>
                              <a:latin typeface="Cambria Math" panose="02040503050406030204" pitchFamily="18" charset="0"/>
                              <a:cs typeface="Calibri" panose="020F0502020204030204" pitchFamily="34" charset="0"/>
                            </a:rPr>
                            <m:t>𝟐</m:t>
                          </m:r>
                          <m:r>
                            <a:rPr lang="en-US" altLang="zh-CN" sz="1800" b="1" i="1" dirty="0">
                              <a:solidFill>
                                <a:srgbClr val="ED6C00"/>
                              </a:solidFill>
                              <a:latin typeface="Cambria Math" panose="02040503050406030204" pitchFamily="18" charset="0"/>
                              <a:cs typeface="Calibri" panose="020F0502020204030204" pitchFamily="34" charset="0"/>
                            </a:rPr>
                            <m:t>𝝅</m:t>
                          </m:r>
                          <m:r>
                            <a:rPr lang="en-US" altLang="zh-CN" sz="1800" b="1" i="1" dirty="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1800" dirty="0"/>
              </a:p>
            </p:txBody>
          </p:sp>
        </mc:Choice>
        <mc:Fallback xmlns="">
          <p:sp>
            <p:nvSpPr>
              <p:cNvPr id="12" name="文本框 11">
                <a:extLst>
                  <a:ext uri="{FF2B5EF4-FFF2-40B4-BE49-F238E27FC236}">
                    <a16:creationId xmlns:a16="http://schemas.microsoft.com/office/drawing/2014/main" id="{BD49CA97-520B-99AD-E48B-9D167A8CEF7B}"/>
                  </a:ext>
                </a:extLst>
              </p:cNvPr>
              <p:cNvSpPr txBox="1">
                <a:spLocks noRot="1" noChangeAspect="1" noMove="1" noResize="1" noEditPoints="1" noAdjustHandles="1" noChangeArrowheads="1" noChangeShapeType="1" noTextEdit="1"/>
              </p:cNvSpPr>
              <p:nvPr/>
            </p:nvSpPr>
            <p:spPr>
              <a:xfrm>
                <a:off x="874040" y="2886677"/>
                <a:ext cx="4572000" cy="380104"/>
              </a:xfrm>
              <a:prstGeom prst="rect">
                <a:avLst/>
              </a:prstGeom>
              <a:blipFill>
                <a:blip r:embed="rId7"/>
                <a:stretch>
                  <a:fillRect b="-14516"/>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0F746D88-2369-3504-5142-DFE9631999C3}"/>
              </a:ext>
            </a:extLst>
          </p:cNvPr>
          <p:cNvCxnSpPr/>
          <p:nvPr/>
        </p:nvCxnSpPr>
        <p:spPr>
          <a:xfrm>
            <a:off x="7129462" y="3375422"/>
            <a:ext cx="1385888"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6CC2088-D8BA-519D-8898-99838A87E0BA}"/>
              </a:ext>
            </a:extLst>
          </p:cNvPr>
          <p:cNvSpPr txBox="1"/>
          <p:nvPr/>
        </p:nvSpPr>
        <p:spPr>
          <a:xfrm>
            <a:off x="7322344" y="3345335"/>
            <a:ext cx="1107354" cy="369332"/>
          </a:xfrm>
          <a:prstGeom prst="rect">
            <a:avLst/>
          </a:prstGeom>
          <a:noFill/>
        </p:spPr>
        <p:txBody>
          <a:bodyPr wrap="none" rtlCol="0">
            <a:spAutoFit/>
          </a:bodyPr>
          <a:lstStyle/>
          <a:p>
            <a:r>
              <a:rPr lang="en-US" altLang="zh-CN" sz="1800" b="1" dirty="0">
                <a:latin typeface="Calibri" panose="020F0502020204030204" pitchFamily="34" charset="0"/>
                <a:cs typeface="Calibri" panose="020F0502020204030204" pitchFamily="34" charset="0"/>
              </a:rPr>
              <a:t>Velocity v</a:t>
            </a:r>
            <a:endParaRPr lang="zh-CN" altLang="en-US" sz="1800" b="1" dirty="0">
              <a:latin typeface="Calibri" panose="020F0502020204030204" pitchFamily="34" charset="0"/>
              <a:cs typeface="Calibri" panose="020F0502020204030204" pitchFamily="34" charset="0"/>
            </a:endParaRPr>
          </a:p>
        </p:txBody>
      </p:sp>
      <p:sp>
        <p:nvSpPr>
          <p:cNvPr id="15" name="标题 1">
            <a:extLst>
              <a:ext uri="{FF2B5EF4-FFF2-40B4-BE49-F238E27FC236}">
                <a16:creationId xmlns:a16="http://schemas.microsoft.com/office/drawing/2014/main" id="{0C9DD1EE-5D76-BFAB-F8FA-2A6095D5C9AF}"/>
              </a:ext>
            </a:extLst>
          </p:cNvPr>
          <p:cNvSpPr txBox="1">
            <a:spLocks/>
          </p:cNvSpPr>
          <p:nvPr/>
        </p:nvSpPr>
        <p:spPr>
          <a:xfrm>
            <a:off x="636270" y="242935"/>
            <a:ext cx="7364730" cy="60768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t>Doppler sensing</a:t>
            </a:r>
            <a:endParaRPr lang="zh-CN" altLang="en-US" sz="2000" dirty="0"/>
          </a:p>
        </p:txBody>
      </p:sp>
    </p:spTree>
    <p:extLst>
      <p:ext uri="{BB962C8B-B14F-4D97-AF65-F5344CB8AC3E}">
        <p14:creationId xmlns:p14="http://schemas.microsoft.com/office/powerpoint/2010/main" val="2559499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1613;"/>
  <p:tag name="ISLIDE.PICTURE" val="#70564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1646</Words>
  <Application>Microsoft Office PowerPoint</Application>
  <PresentationFormat>全屏显示(16:9)</PresentationFormat>
  <Paragraphs>307</Paragraphs>
  <Slides>43</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Helvetica Neue</vt:lpstr>
      <vt:lpstr>微软雅黑</vt:lpstr>
      <vt:lpstr>Arial</vt:lpstr>
      <vt:lpstr>Calibri</vt:lpstr>
      <vt:lpstr>Cambria</vt:lpstr>
      <vt:lpstr>Cambria Math</vt:lpstr>
      <vt:lpstr>tahoma</vt:lpstr>
      <vt:lpstr>Office 主题</vt:lpstr>
      <vt:lpstr>PowerPoint 演示文稿</vt:lpstr>
      <vt:lpstr>PowerPoint 演示文稿</vt:lpstr>
      <vt:lpstr>PowerPoint 演示文稿</vt:lpstr>
      <vt:lpstr>Introduction of DOA</vt:lpstr>
      <vt:lpstr>MUSIC Algorithm</vt:lpstr>
      <vt:lpstr>MUSIC Algorithm</vt:lpstr>
      <vt:lpstr>MUSIC Algorithm</vt:lpstr>
      <vt:lpstr>MUSIC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张 旭东</cp:lastModifiedBy>
  <cp:revision>332</cp:revision>
  <dcterms:created xsi:type="dcterms:W3CDTF">2016-05-20T12:59:00Z</dcterms:created>
  <dcterms:modified xsi:type="dcterms:W3CDTF">2023-05-31T12:26:51Z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